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534" r:id="rId2"/>
    <p:sldId id="1186" r:id="rId3"/>
    <p:sldId id="1192" r:id="rId4"/>
    <p:sldId id="1194" r:id="rId5"/>
    <p:sldId id="1195" r:id="rId6"/>
    <p:sldId id="1224" r:id="rId7"/>
    <p:sldId id="1204" r:id="rId8"/>
    <p:sldId id="1196" r:id="rId9"/>
    <p:sldId id="1206" r:id="rId10"/>
    <p:sldId id="1205" r:id="rId11"/>
    <p:sldId id="1197" r:id="rId12"/>
    <p:sldId id="1207" r:id="rId13"/>
    <p:sldId id="1199" r:id="rId14"/>
    <p:sldId id="1200" r:id="rId15"/>
    <p:sldId id="1198" r:id="rId16"/>
    <p:sldId id="1201" r:id="rId17"/>
    <p:sldId id="1216" r:id="rId18"/>
    <p:sldId id="1217" r:id="rId19"/>
    <p:sldId id="1209" r:id="rId20"/>
    <p:sldId id="1212" r:id="rId21"/>
    <p:sldId id="1213" r:id="rId22"/>
    <p:sldId id="1239" r:id="rId23"/>
    <p:sldId id="1203" r:id="rId24"/>
    <p:sldId id="1218" r:id="rId25"/>
    <p:sldId id="1219" r:id="rId26"/>
    <p:sldId id="1214" r:id="rId27"/>
    <p:sldId id="1220" r:id="rId28"/>
    <p:sldId id="1221" r:id="rId29"/>
    <p:sldId id="1215" r:id="rId30"/>
    <p:sldId id="1222" r:id="rId31"/>
    <p:sldId id="1240" r:id="rId32"/>
    <p:sldId id="1223" r:id="rId33"/>
    <p:sldId id="543" r:id="rId34"/>
    <p:sldId id="1227" r:id="rId35"/>
    <p:sldId id="1226" r:id="rId36"/>
    <p:sldId id="549" r:id="rId37"/>
    <p:sldId id="1229" r:id="rId38"/>
    <p:sldId id="1228" r:id="rId39"/>
    <p:sldId id="1238" r:id="rId40"/>
    <p:sldId id="547" r:id="rId41"/>
    <p:sldId id="1230" r:id="rId42"/>
    <p:sldId id="1231" r:id="rId43"/>
    <p:sldId id="552" r:id="rId44"/>
    <p:sldId id="1234" r:id="rId45"/>
    <p:sldId id="1233" r:id="rId46"/>
    <p:sldId id="1235" r:id="rId47"/>
    <p:sldId id="1236" r:id="rId48"/>
    <p:sldId id="1232" r:id="rId49"/>
    <p:sldId id="1237" r:id="rId50"/>
    <p:sldId id="927" r:id="rId51"/>
    <p:sldId id="972" r:id="rId52"/>
  </p:sldIdLst>
  <p:sldSz cx="9144000" cy="6858000" type="screen4x3"/>
  <p:notesSz cx="6669088" cy="9928225"/>
  <p:defaultTextStyle>
    <a:defPPr>
      <a:defRPr lang="de-DE"/>
    </a:defPPr>
    <a:lvl1pPr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1600" b="1"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1600" b="1"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1600" b="1"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1600" b="1"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1600" b="1"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p15:clr>
            <a:srgbClr val="A4A3A4"/>
          </p15:clr>
        </p15:guide>
        <p15:guide id="2" pos="210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ha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FF"/>
    <a:srgbClr val="CC9900"/>
    <a:srgbClr val="CC3300"/>
    <a:srgbClr val="FF99FF"/>
    <a:srgbClr val="CC3399"/>
    <a:srgbClr val="FFCCCC"/>
    <a:srgbClr val="FF7C80"/>
    <a:srgbClr val="FFFF9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9" autoAdjust="0"/>
    <p:restoredTop sz="94811" autoAdjust="0"/>
  </p:normalViewPr>
  <p:slideViewPr>
    <p:cSldViewPr snapToGrid="0">
      <p:cViewPr varScale="1">
        <p:scale>
          <a:sx n="70" d="100"/>
          <a:sy n="70" d="100"/>
        </p:scale>
        <p:origin x="996" y="41"/>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2" d="100"/>
          <a:sy n="92" d="100"/>
        </p:scale>
        <p:origin x="-2298" y="-114"/>
      </p:cViewPr>
      <p:guideLst>
        <p:guide orient="horz" pos="3127"/>
        <p:guide pos="2101"/>
      </p:guideLst>
    </p:cSldViewPr>
  </p:notesViewPr>
  <p:gridSpacing cx="72010" cy="7201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36.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36.wmf"/><Relationship Id="rId4"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36.wmf"/><Relationship Id="rId5" Type="http://schemas.openxmlformats.org/officeDocument/2006/relationships/image" Target="../media/image49.wmf"/><Relationship Id="rId4" Type="http://schemas.openxmlformats.org/officeDocument/2006/relationships/image" Target="../media/image4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4" Type="http://schemas.openxmlformats.org/officeDocument/2006/relationships/image" Target="../media/image5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6" Type="http://schemas.openxmlformats.org/officeDocument/2006/relationships/image" Target="../media/image55.wmf"/><Relationship Id="rId5" Type="http://schemas.openxmlformats.org/officeDocument/2006/relationships/image" Target="../media/image54.wmf"/><Relationship Id="rId4" Type="http://schemas.openxmlformats.org/officeDocument/2006/relationships/image" Target="../media/image53.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4" Type="http://schemas.openxmlformats.org/officeDocument/2006/relationships/image" Target="../media/image5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5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58.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2.wmf"/><Relationship Id="rId6" Type="http://schemas.openxmlformats.org/officeDocument/2006/relationships/image" Target="../media/image58.wmf"/><Relationship Id="rId5" Type="http://schemas.openxmlformats.org/officeDocument/2006/relationships/image" Target="../media/image64.wmf"/><Relationship Id="rId4"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7.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7.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84.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image" Target="../media/image8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6.wmf"/><Relationship Id="rId1" Type="http://schemas.openxmlformats.org/officeDocument/2006/relationships/image" Target="../media/image85.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image" Target="../media/image85.wmf"/><Relationship Id="rId1" Type="http://schemas.openxmlformats.org/officeDocument/2006/relationships/image" Target="../media/image87.wmf"/><Relationship Id="rId4" Type="http://schemas.openxmlformats.org/officeDocument/2006/relationships/image" Target="../media/image84.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28.w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18.wmf"/><Relationship Id="rId4"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18.wmf"/><Relationship Id="rId5" Type="http://schemas.openxmlformats.org/officeDocument/2006/relationships/image" Target="../media/image35.wmf"/><Relationship Id="rId4"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3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4CD0AC6C-5BFD-45EA-AA00-CB1DBE2ECCC8}"/>
              </a:ext>
            </a:extLst>
          </p:cNvPr>
          <p:cNvSpPr>
            <a:spLocks noGrp="1"/>
          </p:cNvSpPr>
          <p:nvPr>
            <p:ph type="hdr" sz="quarter"/>
          </p:nvPr>
        </p:nvSpPr>
        <p:spPr>
          <a:xfrm>
            <a:off x="0" y="0"/>
            <a:ext cx="2889250" cy="496888"/>
          </a:xfrm>
          <a:prstGeom prst="rect">
            <a:avLst/>
          </a:prstGeom>
        </p:spPr>
        <p:txBody>
          <a:bodyPr vert="horz" wrap="square" lIns="91440" tIns="45720" rIns="91440" bIns="45720" numCol="1" anchor="t" anchorCtr="0" compatLnSpc="1">
            <a:prstTxWarp prst="textNoShape">
              <a:avLst/>
            </a:prstTxWarp>
          </a:bodyPr>
          <a:lstStyle>
            <a:lvl1pPr eaLnBrk="1" hangingPunct="1">
              <a:defRPr sz="1200">
                <a:cs typeface="Arial" pitchFamily="34" charset="0"/>
              </a:defRPr>
            </a:lvl1pPr>
          </a:lstStyle>
          <a:p>
            <a:pPr>
              <a:defRPr/>
            </a:pPr>
            <a:endParaRPr lang="de-DE"/>
          </a:p>
        </p:txBody>
      </p:sp>
      <p:sp>
        <p:nvSpPr>
          <p:cNvPr id="3" name="Datumsplatzhalter 2">
            <a:extLst>
              <a:ext uri="{FF2B5EF4-FFF2-40B4-BE49-F238E27FC236}">
                <a16:creationId xmlns:a16="http://schemas.microsoft.com/office/drawing/2014/main" id="{CB16665A-38C7-4B00-9F24-4CDC8F7885D5}"/>
              </a:ext>
            </a:extLst>
          </p:cNvPr>
          <p:cNvSpPr>
            <a:spLocks noGrp="1"/>
          </p:cNvSpPr>
          <p:nvPr>
            <p:ph type="dt" sz="quarter" idx="1"/>
          </p:nvPr>
        </p:nvSpPr>
        <p:spPr>
          <a:xfrm>
            <a:off x="3778250" y="0"/>
            <a:ext cx="2889250" cy="4968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cs typeface="Arial" pitchFamily="34" charset="0"/>
              </a:defRPr>
            </a:lvl1pPr>
          </a:lstStyle>
          <a:p>
            <a:pPr>
              <a:defRPr/>
            </a:pPr>
            <a:fld id="{319F8778-3BEB-4A30-B81B-8E5F3415BDCE}" type="datetimeFigureOut">
              <a:rPr lang="de-DE"/>
              <a:pPr>
                <a:defRPr/>
              </a:pPr>
              <a:t>03.12.2020</a:t>
            </a:fld>
            <a:endParaRPr lang="de-DE"/>
          </a:p>
        </p:txBody>
      </p:sp>
      <p:sp>
        <p:nvSpPr>
          <p:cNvPr id="4" name="Fußzeilenplatzhalter 3">
            <a:extLst>
              <a:ext uri="{FF2B5EF4-FFF2-40B4-BE49-F238E27FC236}">
                <a16:creationId xmlns:a16="http://schemas.microsoft.com/office/drawing/2014/main" id="{124E9BFB-1F2F-4177-BCEB-69CB8C560DC1}"/>
              </a:ext>
            </a:extLst>
          </p:cNvPr>
          <p:cNvSpPr>
            <a:spLocks noGrp="1"/>
          </p:cNvSpPr>
          <p:nvPr>
            <p:ph type="ftr" sz="quarter" idx="2"/>
          </p:nvPr>
        </p:nvSpPr>
        <p:spPr>
          <a:xfrm>
            <a:off x="0" y="9429750"/>
            <a:ext cx="2889250" cy="496888"/>
          </a:xfrm>
          <a:prstGeom prst="rect">
            <a:avLst/>
          </a:prstGeom>
        </p:spPr>
        <p:txBody>
          <a:bodyPr vert="horz" wrap="square" lIns="91440" tIns="45720" rIns="91440" bIns="45720" numCol="1" anchor="b" anchorCtr="0" compatLnSpc="1">
            <a:prstTxWarp prst="textNoShape">
              <a:avLst/>
            </a:prstTxWarp>
          </a:bodyPr>
          <a:lstStyle>
            <a:lvl1pPr eaLnBrk="1" hangingPunct="1">
              <a:defRPr sz="1200">
                <a:cs typeface="Arial" pitchFamily="34" charset="0"/>
              </a:defRPr>
            </a:lvl1pPr>
          </a:lstStyle>
          <a:p>
            <a:pPr>
              <a:defRPr/>
            </a:pPr>
            <a:endParaRPr lang="de-DE"/>
          </a:p>
        </p:txBody>
      </p:sp>
      <p:sp>
        <p:nvSpPr>
          <p:cNvPr id="5" name="Foliennummernplatzhalter 4">
            <a:extLst>
              <a:ext uri="{FF2B5EF4-FFF2-40B4-BE49-F238E27FC236}">
                <a16:creationId xmlns:a16="http://schemas.microsoft.com/office/drawing/2014/main" id="{EF77D219-B47F-467C-A4B1-044A2CF4DD72}"/>
              </a:ext>
            </a:extLst>
          </p:cNvPr>
          <p:cNvSpPr>
            <a:spLocks noGrp="1"/>
          </p:cNvSpPr>
          <p:nvPr>
            <p:ph type="sldNum" sz="quarter" idx="3"/>
          </p:nvPr>
        </p:nvSpPr>
        <p:spPr>
          <a:xfrm>
            <a:off x="3778250" y="9429750"/>
            <a:ext cx="288925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F4697AF1-E7FC-4D74-A8E1-040198918C30}" type="slidenum">
              <a:rPr lang="de-DE" altLang="de-DE"/>
              <a:pPr>
                <a:defRPr/>
              </a:pPr>
              <a:t>‹Nr.›</a:t>
            </a:fld>
            <a:endParaRPr lang="de-DE" altLang="de-DE"/>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EB1C816F-A2C0-4FBC-9694-62B0DC45FBC7}"/>
              </a:ext>
            </a:extLst>
          </p:cNvPr>
          <p:cNvSpPr>
            <a:spLocks noGrp="1"/>
          </p:cNvSpPr>
          <p:nvPr>
            <p:ph type="hdr" sz="quarter"/>
          </p:nvPr>
        </p:nvSpPr>
        <p:spPr>
          <a:xfrm>
            <a:off x="0" y="0"/>
            <a:ext cx="2889250" cy="496888"/>
          </a:xfrm>
          <a:prstGeom prst="rect">
            <a:avLst/>
          </a:prstGeom>
        </p:spPr>
        <p:txBody>
          <a:bodyPr vert="horz" wrap="square" lIns="91440" tIns="45720" rIns="91440" bIns="45720" numCol="1" anchor="t" anchorCtr="0" compatLnSpc="1">
            <a:prstTxWarp prst="textNoShape">
              <a:avLst/>
            </a:prstTxWarp>
          </a:bodyPr>
          <a:lstStyle>
            <a:lvl1pPr eaLnBrk="1" hangingPunct="1">
              <a:defRPr sz="1200" b="0">
                <a:latin typeface="Calibri" pitchFamily="34" charset="0"/>
                <a:cs typeface="Arial" pitchFamily="34" charset="0"/>
              </a:defRPr>
            </a:lvl1pPr>
          </a:lstStyle>
          <a:p>
            <a:pPr>
              <a:defRPr/>
            </a:pPr>
            <a:endParaRPr lang="de-DE"/>
          </a:p>
        </p:txBody>
      </p:sp>
      <p:sp>
        <p:nvSpPr>
          <p:cNvPr id="3" name="Datumsplatzhalter 2">
            <a:extLst>
              <a:ext uri="{FF2B5EF4-FFF2-40B4-BE49-F238E27FC236}">
                <a16:creationId xmlns:a16="http://schemas.microsoft.com/office/drawing/2014/main" id="{71C37B7D-3764-4F34-A921-0DA51D020788}"/>
              </a:ext>
            </a:extLst>
          </p:cNvPr>
          <p:cNvSpPr>
            <a:spLocks noGrp="1"/>
          </p:cNvSpPr>
          <p:nvPr>
            <p:ph type="dt" idx="1"/>
          </p:nvPr>
        </p:nvSpPr>
        <p:spPr>
          <a:xfrm>
            <a:off x="3778250" y="0"/>
            <a:ext cx="2889250" cy="496888"/>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b="0">
                <a:latin typeface="Calibri" pitchFamily="34" charset="0"/>
                <a:cs typeface="Arial" pitchFamily="34" charset="0"/>
              </a:defRPr>
            </a:lvl1pPr>
          </a:lstStyle>
          <a:p>
            <a:pPr>
              <a:defRPr/>
            </a:pPr>
            <a:fld id="{05EE4D16-4BF9-42C9-B3F2-90801CEA4901}" type="datetimeFigureOut">
              <a:rPr lang="de-DE"/>
              <a:pPr>
                <a:defRPr/>
              </a:pPr>
              <a:t>03.12.2020</a:t>
            </a:fld>
            <a:endParaRPr lang="de-DE"/>
          </a:p>
        </p:txBody>
      </p:sp>
      <p:sp>
        <p:nvSpPr>
          <p:cNvPr id="4" name="Folienbildplatzhalter 3">
            <a:extLst>
              <a:ext uri="{FF2B5EF4-FFF2-40B4-BE49-F238E27FC236}">
                <a16:creationId xmlns:a16="http://schemas.microsoft.com/office/drawing/2014/main" id="{D3148975-FFA1-43CA-86A3-6B0687A63855}"/>
              </a:ext>
            </a:extLst>
          </p:cNvPr>
          <p:cNvSpPr>
            <a:spLocks noGrp="1" noRot="1" noChangeAspect="1"/>
          </p:cNvSpPr>
          <p:nvPr>
            <p:ph type="sldImg" idx="2"/>
          </p:nvPr>
        </p:nvSpPr>
        <p:spPr>
          <a:xfrm>
            <a:off x="854075" y="744538"/>
            <a:ext cx="4960938" cy="3722687"/>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a:extLst>
              <a:ext uri="{FF2B5EF4-FFF2-40B4-BE49-F238E27FC236}">
                <a16:creationId xmlns:a16="http://schemas.microsoft.com/office/drawing/2014/main" id="{2981B00F-BDD4-44DE-8FB4-FA9521F8A69B}"/>
              </a:ext>
            </a:extLst>
          </p:cNvPr>
          <p:cNvSpPr>
            <a:spLocks noGrp="1"/>
          </p:cNvSpPr>
          <p:nvPr>
            <p:ph type="body" sz="quarter" idx="3"/>
          </p:nvPr>
        </p:nvSpPr>
        <p:spPr>
          <a:xfrm>
            <a:off x="666750" y="4716463"/>
            <a:ext cx="5335588" cy="4467225"/>
          </a:xfrm>
          <a:prstGeom prst="rect">
            <a:avLst/>
          </a:prstGeom>
        </p:spPr>
        <p:txBody>
          <a:bodyPr vert="horz" lIns="91440" tIns="45720" rIns="91440" bIns="45720" rtlCol="0">
            <a:normAutofit/>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a:extLst>
              <a:ext uri="{FF2B5EF4-FFF2-40B4-BE49-F238E27FC236}">
                <a16:creationId xmlns:a16="http://schemas.microsoft.com/office/drawing/2014/main" id="{13E0732E-49E1-40B8-A828-C8DF6406FC61}"/>
              </a:ext>
            </a:extLst>
          </p:cNvPr>
          <p:cNvSpPr>
            <a:spLocks noGrp="1"/>
          </p:cNvSpPr>
          <p:nvPr>
            <p:ph type="ftr" sz="quarter" idx="4"/>
          </p:nvPr>
        </p:nvSpPr>
        <p:spPr>
          <a:xfrm>
            <a:off x="0" y="9429750"/>
            <a:ext cx="2889250" cy="496888"/>
          </a:xfrm>
          <a:prstGeom prst="rect">
            <a:avLst/>
          </a:prstGeom>
        </p:spPr>
        <p:txBody>
          <a:bodyPr vert="horz" wrap="square" lIns="91440" tIns="45720" rIns="91440" bIns="45720" numCol="1" anchor="b" anchorCtr="0" compatLnSpc="1">
            <a:prstTxWarp prst="textNoShape">
              <a:avLst/>
            </a:prstTxWarp>
          </a:bodyPr>
          <a:lstStyle>
            <a:lvl1pPr eaLnBrk="1" hangingPunct="1">
              <a:defRPr sz="1200" b="0">
                <a:latin typeface="Calibri" pitchFamily="34" charset="0"/>
                <a:cs typeface="Arial" pitchFamily="34" charset="0"/>
              </a:defRPr>
            </a:lvl1pPr>
          </a:lstStyle>
          <a:p>
            <a:pPr>
              <a:defRPr/>
            </a:pPr>
            <a:endParaRPr lang="de-DE"/>
          </a:p>
        </p:txBody>
      </p:sp>
      <p:sp>
        <p:nvSpPr>
          <p:cNvPr id="7" name="Foliennummernplatzhalter 6">
            <a:extLst>
              <a:ext uri="{FF2B5EF4-FFF2-40B4-BE49-F238E27FC236}">
                <a16:creationId xmlns:a16="http://schemas.microsoft.com/office/drawing/2014/main" id="{D0A217AE-48D7-46E8-9396-D2C9E4A120AC}"/>
              </a:ext>
            </a:extLst>
          </p:cNvPr>
          <p:cNvSpPr>
            <a:spLocks noGrp="1"/>
          </p:cNvSpPr>
          <p:nvPr>
            <p:ph type="sldNum" sz="quarter" idx="5"/>
          </p:nvPr>
        </p:nvSpPr>
        <p:spPr>
          <a:xfrm>
            <a:off x="3778250" y="9429750"/>
            <a:ext cx="288925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latin typeface="Calibri" panose="020F0502020204030204" pitchFamily="34" charset="0"/>
              </a:defRPr>
            </a:lvl1pPr>
          </a:lstStyle>
          <a:p>
            <a:pPr>
              <a:defRPr/>
            </a:pPr>
            <a:fld id="{24AEF1E3-EB15-429F-A399-9FC260D4063C}" type="slidenum">
              <a:rPr lang="de-DE" altLang="de-DE"/>
              <a:pPr>
                <a:defRPr/>
              </a:pPr>
              <a:t>‹Nr.›</a:t>
            </a:fld>
            <a:endParaRPr lang="de-DE" altLang="de-DE"/>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24AEF1E3-EB15-429F-A399-9FC260D4063C}" type="slidenum">
              <a:rPr lang="de-DE" altLang="de-DE" smtClean="0"/>
              <a:pPr>
                <a:defRPr/>
              </a:pPr>
              <a:t>2</a:t>
            </a:fld>
            <a:endParaRPr lang="de-DE" altLang="de-DE"/>
          </a:p>
        </p:txBody>
      </p:sp>
    </p:spTree>
    <p:extLst>
      <p:ext uri="{BB962C8B-B14F-4D97-AF65-F5344CB8AC3E}">
        <p14:creationId xmlns:p14="http://schemas.microsoft.com/office/powerpoint/2010/main" val="287176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24AEF1E3-EB15-429F-A399-9FC260D4063C}" type="slidenum">
              <a:rPr lang="de-DE" altLang="de-DE" smtClean="0"/>
              <a:pPr>
                <a:defRPr/>
              </a:pPr>
              <a:t>4</a:t>
            </a:fld>
            <a:endParaRPr lang="de-DE" altLang="de-DE"/>
          </a:p>
        </p:txBody>
      </p:sp>
    </p:spTree>
    <p:extLst>
      <p:ext uri="{BB962C8B-B14F-4D97-AF65-F5344CB8AC3E}">
        <p14:creationId xmlns:p14="http://schemas.microsoft.com/office/powerpoint/2010/main" val="3816178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a:defRPr/>
            </a:pPr>
            <a:fld id="{24AEF1E3-EB15-429F-A399-9FC260D4063C}" type="slidenum">
              <a:rPr lang="de-DE" altLang="de-DE" smtClean="0"/>
              <a:pPr>
                <a:defRPr/>
              </a:pPr>
              <a:t>51</a:t>
            </a:fld>
            <a:endParaRPr lang="de-DE" altLang="de-DE"/>
          </a:p>
        </p:txBody>
      </p:sp>
    </p:spTree>
    <p:extLst>
      <p:ext uri="{BB962C8B-B14F-4D97-AF65-F5344CB8AC3E}">
        <p14:creationId xmlns:p14="http://schemas.microsoft.com/office/powerpoint/2010/main" val="1279272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6" name="Fußzeilenplatzhalter 2">
            <a:extLst>
              <a:ext uri="{FF2B5EF4-FFF2-40B4-BE49-F238E27FC236}">
                <a16:creationId xmlns:a16="http://schemas.microsoft.com/office/drawing/2014/main" id="{73B710AE-E683-425C-AE7C-4FF5FD297C97}"/>
              </a:ext>
            </a:extLst>
          </p:cNvPr>
          <p:cNvSpPr>
            <a:spLocks noGrp="1"/>
          </p:cNvSpPr>
          <p:nvPr>
            <p:ph type="ftr" sz="quarter" idx="10"/>
          </p:nvPr>
        </p:nvSpPr>
        <p:spPr>
          <a:xfrm>
            <a:off x="-184150" y="7070725"/>
            <a:ext cx="9144000" cy="501650"/>
          </a:xfrm>
          <a:prstGeom prst="rect">
            <a:avLst/>
          </a:prstGeom>
        </p:spPr>
        <p:txBody>
          <a:bodyPr/>
          <a:lstStyle>
            <a:lvl1pPr>
              <a:defRPr/>
            </a:lvl1pPr>
          </a:lstStyle>
          <a:p>
            <a:pPr>
              <a:defRPr/>
            </a:pPr>
            <a:endParaRPr lang="de-DE"/>
          </a:p>
        </p:txBody>
      </p:sp>
      <p:sp>
        <p:nvSpPr>
          <p:cNvPr id="7" name="Foliennummernplatzhalter 3">
            <a:extLst>
              <a:ext uri="{FF2B5EF4-FFF2-40B4-BE49-F238E27FC236}">
                <a16:creationId xmlns:a16="http://schemas.microsoft.com/office/drawing/2014/main" id="{0BE2F0D9-944E-4C10-B1D7-9730E7C8D0A5}"/>
              </a:ext>
            </a:extLst>
          </p:cNvPr>
          <p:cNvSpPr>
            <a:spLocks noGrp="1"/>
          </p:cNvSpPr>
          <p:nvPr>
            <p:ph type="sldNum" sz="quarter" idx="11"/>
          </p:nvPr>
        </p:nvSpPr>
        <p:spPr>
          <a:xfrm>
            <a:off x="6921265" y="100672"/>
            <a:ext cx="2133600" cy="365125"/>
          </a:xfrm>
          <a:prstGeom prst="rect">
            <a:avLst/>
          </a:prstGeom>
        </p:spPr>
        <p:txBody>
          <a:bodyPr/>
          <a:lstStyle>
            <a:lvl1pPr>
              <a:defRPr sz="1400" b="1">
                <a:solidFill>
                  <a:srgbClr val="0070C0"/>
                </a:solidFill>
                <a:latin typeface="Times New Roman" panose="02020603050405020304" pitchFamily="18" charset="0"/>
                <a:cs typeface="Times New Roman" panose="02020603050405020304" pitchFamily="18" charset="0"/>
              </a:defRPr>
            </a:lvl1pPr>
          </a:lstStyle>
          <a:p>
            <a:pPr>
              <a:defRPr/>
            </a:pPr>
            <a:fld id="{EE4E8986-E2CD-4FC7-AA50-691CFD4929B6}" type="slidenum">
              <a:rPr lang="de-DE" altLang="de-DE" smtClean="0"/>
              <a:pPr>
                <a:defRPr/>
              </a:pPr>
              <a:t>‹Nr.›</a:t>
            </a:fld>
            <a:endParaRPr lang="de-DE" altLang="de-DE"/>
          </a:p>
        </p:txBody>
      </p:sp>
      <p:cxnSp>
        <p:nvCxnSpPr>
          <p:cNvPr id="9" name="Gerader Verbinder 8">
            <a:extLst>
              <a:ext uri="{FF2B5EF4-FFF2-40B4-BE49-F238E27FC236}">
                <a16:creationId xmlns:a16="http://schemas.microsoft.com/office/drawing/2014/main" id="{6BFF8C6B-F597-4290-968D-5C78D6315321}"/>
              </a:ext>
            </a:extLst>
          </p:cNvPr>
          <p:cNvCxnSpPr>
            <a:cxnSpLocks/>
          </p:cNvCxnSpPr>
          <p:nvPr userDrawn="1"/>
        </p:nvCxnSpPr>
        <p:spPr>
          <a:xfrm>
            <a:off x="8087156" y="390573"/>
            <a:ext cx="0" cy="63613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E98544B5-4F39-4277-90D0-8CBF141C3BE2}"/>
              </a:ext>
            </a:extLst>
          </p:cNvPr>
          <p:cNvCxnSpPr>
            <a:cxnSpLocks/>
          </p:cNvCxnSpPr>
          <p:nvPr userDrawn="1"/>
        </p:nvCxnSpPr>
        <p:spPr>
          <a:xfrm>
            <a:off x="124064" y="312458"/>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8CBBCAFE-9C52-4CCF-84C6-9EE61601CBC4}"/>
              </a:ext>
            </a:extLst>
          </p:cNvPr>
          <p:cNvSpPr txBox="1"/>
          <p:nvPr userDrawn="1"/>
        </p:nvSpPr>
        <p:spPr>
          <a:xfrm>
            <a:off x="36993" y="43196"/>
            <a:ext cx="8413165" cy="246221"/>
          </a:xfrm>
          <a:prstGeom prst="rect">
            <a:avLst/>
          </a:prstGeom>
          <a:noFill/>
        </p:spPr>
        <p:txBody>
          <a:bodyPr wrap="square" rtlCol="0">
            <a:spAutoFit/>
          </a:bodyPr>
          <a:lstStyle/>
          <a:p>
            <a:r>
              <a:rPr lang="de-DE" sz="1000">
                <a:solidFill>
                  <a:srgbClr val="0070C0"/>
                </a:solidFill>
              </a:rPr>
              <a:t>Experimentalphysik III     Wintersemester 2020/21                                                                                                 Prof. Shaukat Khan    Vorlesung 03.12.2020 </a:t>
            </a:r>
          </a:p>
        </p:txBody>
      </p:sp>
    </p:spTree>
    <p:extLst>
      <p:ext uri="{BB962C8B-B14F-4D97-AF65-F5344CB8AC3E}">
        <p14:creationId xmlns:p14="http://schemas.microsoft.com/office/powerpoint/2010/main" val="967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Leer">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30CC7D5-A588-45DB-8FB0-D04747FB16C8}"/>
              </a:ext>
            </a:extLst>
          </p:cNvPr>
          <p:cNvSpPr>
            <a:spLocks noGrp="1"/>
          </p:cNvSpPr>
          <p:nvPr>
            <p:ph type="sldNum" sz="quarter" idx="10"/>
          </p:nvPr>
        </p:nvSpPr>
        <p:spPr>
          <a:xfrm>
            <a:off x="6975023" y="106854"/>
            <a:ext cx="2057400" cy="365125"/>
          </a:xfrm>
        </p:spPr>
        <p:txBody>
          <a:bodyPr/>
          <a:lstStyle/>
          <a:p>
            <a:fld id="{CE5A282B-6232-4A8B-8BFE-C72C4E4A21A0}" type="slidenum">
              <a:rPr lang="de-DE" smtClean="0"/>
              <a:t>‹Nr.›</a:t>
            </a:fld>
            <a:endParaRPr lang="de-DE"/>
          </a:p>
        </p:txBody>
      </p:sp>
    </p:spTree>
    <p:extLst>
      <p:ext uri="{BB962C8B-B14F-4D97-AF65-F5344CB8AC3E}">
        <p14:creationId xmlns:p14="http://schemas.microsoft.com/office/powerpoint/2010/main" val="418110980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Gerader Verbinder 11">
            <a:extLst>
              <a:ext uri="{FF2B5EF4-FFF2-40B4-BE49-F238E27FC236}">
                <a16:creationId xmlns:a16="http://schemas.microsoft.com/office/drawing/2014/main" id="{0A2EDD35-C51D-4F10-895E-BFA8CB3DDF99}"/>
              </a:ext>
            </a:extLst>
          </p:cNvPr>
          <p:cNvCxnSpPr>
            <a:cxnSpLocks/>
          </p:cNvCxnSpPr>
          <p:nvPr userDrawn="1"/>
        </p:nvCxnSpPr>
        <p:spPr>
          <a:xfrm>
            <a:off x="8087156" y="390573"/>
            <a:ext cx="0" cy="63613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Gerader Verbinder 12">
            <a:extLst>
              <a:ext uri="{FF2B5EF4-FFF2-40B4-BE49-F238E27FC236}">
                <a16:creationId xmlns:a16="http://schemas.microsoft.com/office/drawing/2014/main" id="{6B91C977-7C5E-468D-A156-BA4CB05FE844}"/>
              </a:ext>
            </a:extLst>
          </p:cNvPr>
          <p:cNvCxnSpPr>
            <a:cxnSpLocks/>
          </p:cNvCxnSpPr>
          <p:nvPr userDrawn="1"/>
        </p:nvCxnSpPr>
        <p:spPr>
          <a:xfrm>
            <a:off x="124064" y="312458"/>
            <a:ext cx="82296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ECA545DC-A851-4B49-B097-EFDD8767A5AA}"/>
              </a:ext>
            </a:extLst>
          </p:cNvPr>
          <p:cNvSpPr txBox="1"/>
          <p:nvPr userDrawn="1"/>
        </p:nvSpPr>
        <p:spPr>
          <a:xfrm>
            <a:off x="36993" y="43196"/>
            <a:ext cx="8413165" cy="246221"/>
          </a:xfrm>
          <a:prstGeom prst="rect">
            <a:avLst/>
          </a:prstGeom>
          <a:noFill/>
        </p:spPr>
        <p:txBody>
          <a:bodyPr wrap="square" rtlCol="0">
            <a:spAutoFit/>
          </a:bodyPr>
          <a:lstStyle/>
          <a:p>
            <a:r>
              <a:rPr lang="de-DE" sz="1000">
                <a:solidFill>
                  <a:srgbClr val="0070C0"/>
                </a:solidFill>
              </a:rPr>
              <a:t>Experimentalphysik III     Wintersemester 2020/21                                                                                                 Prof. Shaukat Khan    Vorlesung 03.12.2020 </a:t>
            </a:r>
          </a:p>
        </p:txBody>
      </p:sp>
      <p:sp>
        <p:nvSpPr>
          <p:cNvPr id="2" name="Foliennummernplatzhalter 1">
            <a:extLst>
              <a:ext uri="{FF2B5EF4-FFF2-40B4-BE49-F238E27FC236}">
                <a16:creationId xmlns:a16="http://schemas.microsoft.com/office/drawing/2014/main" id="{C28CE624-ADCB-4543-9DFC-2A532089E43E}"/>
              </a:ext>
            </a:extLst>
          </p:cNvPr>
          <p:cNvSpPr>
            <a:spLocks noGrp="1"/>
          </p:cNvSpPr>
          <p:nvPr>
            <p:ph type="sldNum" sz="quarter" idx="4"/>
          </p:nvPr>
        </p:nvSpPr>
        <p:spPr>
          <a:xfrm>
            <a:off x="6795407" y="106854"/>
            <a:ext cx="2057400" cy="365125"/>
          </a:xfrm>
          <a:prstGeom prst="rect">
            <a:avLst/>
          </a:prstGeom>
        </p:spPr>
        <p:txBody>
          <a:bodyPr vert="horz" lIns="91440" tIns="45720" rIns="91440" bIns="45720" rtlCol="0" anchor="ctr"/>
          <a:lstStyle>
            <a:lvl1pPr algn="r">
              <a:defRPr sz="1400">
                <a:solidFill>
                  <a:srgbClr val="0070C0"/>
                </a:solidFill>
              </a:defRPr>
            </a:lvl1pPr>
          </a:lstStyle>
          <a:p>
            <a:fld id="{CE5A282B-6232-4A8B-8BFE-C72C4E4A21A0}"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4547" r:id="rId1"/>
    <p:sldLayoutId id="2147484548" r:id="rId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18.wmf"/><Relationship Id="rId3" Type="http://schemas.openxmlformats.org/officeDocument/2006/relationships/audio" Target="../media/media10.m4a"/><Relationship Id="rId7" Type="http://schemas.openxmlformats.org/officeDocument/2006/relationships/image" Target="../media/image15.png"/><Relationship Id="rId12" Type="http://schemas.openxmlformats.org/officeDocument/2006/relationships/oleObject" Target="../embeddings/oleObject4.bin"/><Relationship Id="rId2" Type="http://schemas.microsoft.com/office/2007/relationships/media" Target="../media/media10.m4a"/><Relationship Id="rId1" Type="http://schemas.openxmlformats.org/officeDocument/2006/relationships/vmlDrawing" Target="../drawings/vmlDrawing2.vml"/><Relationship Id="rId6" Type="http://schemas.openxmlformats.org/officeDocument/2006/relationships/image" Target="../media/image14.png"/><Relationship Id="rId11" Type="http://schemas.openxmlformats.org/officeDocument/2006/relationships/image" Target="../media/image17.wmf"/><Relationship Id="rId5" Type="http://schemas.openxmlformats.org/officeDocument/2006/relationships/image" Target="../media/image13.png"/><Relationship Id="rId10" Type="http://schemas.openxmlformats.org/officeDocument/2006/relationships/oleObject" Target="../embeddings/oleObject3.bin"/><Relationship Id="rId4" Type="http://schemas.openxmlformats.org/officeDocument/2006/relationships/slideLayout" Target="../slideLayouts/slideLayout2.xml"/><Relationship Id="rId9" Type="http://schemas.openxmlformats.org/officeDocument/2006/relationships/image" Target="../media/image16.wmf"/><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20.jp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slideLayout" Target="../slideLayouts/slideLayout2.xml"/><Relationship Id="rId7" Type="http://schemas.openxmlformats.org/officeDocument/2006/relationships/image" Target="../media/image19.jpe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1.jpe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slideLayout" Target="../slideLayouts/slideLayout2.xml"/><Relationship Id="rId7" Type="http://schemas.openxmlformats.org/officeDocument/2006/relationships/image" Target="../media/image26.jpe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5.jpeg"/><Relationship Id="rId5" Type="http://schemas.openxmlformats.org/officeDocument/2006/relationships/image" Target="../media/image23.jpeg"/><Relationship Id="rId10" Type="http://schemas.openxmlformats.org/officeDocument/2006/relationships/image" Target="../media/image3.png"/><Relationship Id="rId4" Type="http://schemas.openxmlformats.org/officeDocument/2006/relationships/image" Target="../media/image21.jpeg"/><Relationship Id="rId9"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20.jpg"/><Relationship Id="rId4" Type="http://schemas.openxmlformats.org/officeDocument/2006/relationships/image" Target="../media/image27.gi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image" Target="../media/image31.jpeg"/><Relationship Id="rId12" Type="http://schemas.openxmlformats.org/officeDocument/2006/relationships/image" Target="../media/image32.png"/><Relationship Id="rId2" Type="http://schemas.microsoft.com/office/2007/relationships/media" Target="../media/media16.m4a"/><Relationship Id="rId1" Type="http://schemas.openxmlformats.org/officeDocument/2006/relationships/vmlDrawing" Target="../drawings/vmlDrawing3.vml"/><Relationship Id="rId6" Type="http://schemas.openxmlformats.org/officeDocument/2006/relationships/image" Target="../media/image30.jpeg"/><Relationship Id="rId11" Type="http://schemas.openxmlformats.org/officeDocument/2006/relationships/image" Target="../media/image18.wmf"/><Relationship Id="rId5" Type="http://schemas.openxmlformats.org/officeDocument/2006/relationships/image" Target="../media/image29.jpeg"/><Relationship Id="rId10" Type="http://schemas.openxmlformats.org/officeDocument/2006/relationships/oleObject" Target="../embeddings/oleObject4.bin"/><Relationship Id="rId4" Type="http://schemas.openxmlformats.org/officeDocument/2006/relationships/slideLayout" Target="../slideLayouts/slideLayout2.xml"/><Relationship Id="rId9" Type="http://schemas.openxmlformats.org/officeDocument/2006/relationships/image" Target="../media/image28.wmf"/></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34.wmf"/><Relationship Id="rId3" Type="http://schemas.openxmlformats.org/officeDocument/2006/relationships/audio" Target="../media/media17.m4a"/><Relationship Id="rId7" Type="http://schemas.openxmlformats.org/officeDocument/2006/relationships/image" Target="../media/image31.jpeg"/><Relationship Id="rId12" Type="http://schemas.openxmlformats.org/officeDocument/2006/relationships/oleObject" Target="../embeddings/oleObject8.bin"/><Relationship Id="rId17" Type="http://schemas.openxmlformats.org/officeDocument/2006/relationships/image" Target="../media/image3.png"/><Relationship Id="rId2" Type="http://schemas.microsoft.com/office/2007/relationships/media" Target="../media/media17.m4a"/><Relationship Id="rId16" Type="http://schemas.openxmlformats.org/officeDocument/2006/relationships/image" Target="../media/image35.wmf"/><Relationship Id="rId1" Type="http://schemas.openxmlformats.org/officeDocument/2006/relationships/vmlDrawing" Target="../drawings/vmlDrawing4.vml"/><Relationship Id="rId6" Type="http://schemas.openxmlformats.org/officeDocument/2006/relationships/image" Target="../media/image30.jpeg"/><Relationship Id="rId11" Type="http://schemas.openxmlformats.org/officeDocument/2006/relationships/image" Target="../media/image33.wmf"/><Relationship Id="rId5" Type="http://schemas.openxmlformats.org/officeDocument/2006/relationships/image" Target="../media/image29.jpeg"/><Relationship Id="rId15" Type="http://schemas.openxmlformats.org/officeDocument/2006/relationships/oleObject" Target="../embeddings/oleObject9.bin"/><Relationship Id="rId10" Type="http://schemas.openxmlformats.org/officeDocument/2006/relationships/oleObject" Target="../embeddings/oleObject7.bin"/><Relationship Id="rId4" Type="http://schemas.openxmlformats.org/officeDocument/2006/relationships/slideLayout" Target="../slideLayouts/slideLayout2.xml"/><Relationship Id="rId9" Type="http://schemas.openxmlformats.org/officeDocument/2006/relationships/image" Target="../media/image18.wmf"/><Relationship Id="rId1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34.wmf"/><Relationship Id="rId18" Type="http://schemas.openxmlformats.org/officeDocument/2006/relationships/image" Target="../media/image35.wmf"/><Relationship Id="rId3" Type="http://schemas.openxmlformats.org/officeDocument/2006/relationships/audio" Target="../media/media18.m4a"/><Relationship Id="rId7" Type="http://schemas.openxmlformats.org/officeDocument/2006/relationships/image" Target="../media/image31.jpeg"/><Relationship Id="rId12" Type="http://schemas.openxmlformats.org/officeDocument/2006/relationships/oleObject" Target="../embeddings/oleObject12.bin"/><Relationship Id="rId17" Type="http://schemas.openxmlformats.org/officeDocument/2006/relationships/oleObject" Target="../embeddings/oleObject14.bin"/><Relationship Id="rId2" Type="http://schemas.microsoft.com/office/2007/relationships/media" Target="../media/media18.m4a"/><Relationship Id="rId16" Type="http://schemas.openxmlformats.org/officeDocument/2006/relationships/image" Target="../media/image32.png"/><Relationship Id="rId1" Type="http://schemas.openxmlformats.org/officeDocument/2006/relationships/vmlDrawing" Target="../drawings/vmlDrawing5.vml"/><Relationship Id="rId6" Type="http://schemas.openxmlformats.org/officeDocument/2006/relationships/image" Target="../media/image30.jpeg"/><Relationship Id="rId11" Type="http://schemas.openxmlformats.org/officeDocument/2006/relationships/image" Target="../media/image33.wmf"/><Relationship Id="rId5" Type="http://schemas.openxmlformats.org/officeDocument/2006/relationships/image" Target="../media/image29.jpeg"/><Relationship Id="rId15" Type="http://schemas.openxmlformats.org/officeDocument/2006/relationships/image" Target="../media/image36.wmf"/><Relationship Id="rId10" Type="http://schemas.openxmlformats.org/officeDocument/2006/relationships/oleObject" Target="../embeddings/oleObject11.bin"/><Relationship Id="rId19"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18.wmf"/><Relationship Id="rId14" Type="http://schemas.openxmlformats.org/officeDocument/2006/relationships/oleObject" Target="../embeddings/oleObject13.bin"/></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9.m4a"/><Relationship Id="rId7" Type="http://schemas.openxmlformats.org/officeDocument/2006/relationships/image" Target="../media/image37.wmf"/><Relationship Id="rId2" Type="http://schemas.microsoft.com/office/2007/relationships/media" Target="../media/media19.m4a"/><Relationship Id="rId1" Type="http://schemas.openxmlformats.org/officeDocument/2006/relationships/vmlDrawing" Target="../drawings/vmlDrawing6.vml"/><Relationship Id="rId6" Type="http://schemas.openxmlformats.org/officeDocument/2006/relationships/oleObject" Target="../embeddings/oleObject15.bin"/><Relationship Id="rId5" Type="http://schemas.openxmlformats.org/officeDocument/2006/relationships/image" Target="../media/image38.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audio" Target="../media/media20.m4a"/><Relationship Id="rId7" Type="http://schemas.openxmlformats.org/officeDocument/2006/relationships/oleObject" Target="../embeddings/oleObject16.bin"/><Relationship Id="rId2" Type="http://schemas.microsoft.com/office/2007/relationships/media" Target="../media/media20.m4a"/><Relationship Id="rId1" Type="http://schemas.openxmlformats.org/officeDocument/2006/relationships/vmlDrawing" Target="../drawings/vmlDrawing7.vml"/><Relationship Id="rId6" Type="http://schemas.openxmlformats.org/officeDocument/2006/relationships/image" Target="../media/image40.png"/><Relationship Id="rId11" Type="http://schemas.openxmlformats.org/officeDocument/2006/relationships/image" Target="../media/image3.png"/><Relationship Id="rId5" Type="http://schemas.openxmlformats.org/officeDocument/2006/relationships/image" Target="../media/image38.png"/><Relationship Id="rId10" Type="http://schemas.openxmlformats.org/officeDocument/2006/relationships/image" Target="../media/image39.wmf"/><Relationship Id="rId4" Type="http://schemas.openxmlformats.org/officeDocument/2006/relationships/slideLayout" Target="../slideLayouts/slideLayout2.xml"/><Relationship Id="rId9"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audio" Target="../media/media21.m4a"/><Relationship Id="rId7" Type="http://schemas.openxmlformats.org/officeDocument/2006/relationships/oleObject" Target="../embeddings/oleObject18.bin"/><Relationship Id="rId2" Type="http://schemas.microsoft.com/office/2007/relationships/media" Target="../media/media21.m4a"/><Relationship Id="rId1" Type="http://schemas.openxmlformats.org/officeDocument/2006/relationships/vmlDrawing" Target="../drawings/vmlDrawing8.vml"/><Relationship Id="rId6" Type="http://schemas.openxmlformats.org/officeDocument/2006/relationships/image" Target="../media/image40.png"/><Relationship Id="rId11" Type="http://schemas.openxmlformats.org/officeDocument/2006/relationships/image" Target="../media/image3.png"/><Relationship Id="rId5" Type="http://schemas.openxmlformats.org/officeDocument/2006/relationships/image" Target="../media/image38.png"/><Relationship Id="rId10" Type="http://schemas.openxmlformats.org/officeDocument/2006/relationships/image" Target="../media/image41.wmf"/><Relationship Id="rId4" Type="http://schemas.openxmlformats.org/officeDocument/2006/relationships/slideLayout" Target="../slideLayouts/slideLayout2.xml"/><Relationship Id="rId9" Type="http://schemas.openxmlformats.org/officeDocument/2006/relationships/oleObject" Target="../embeddings/oleObject19.bin"/></Relationships>
</file>

<file path=ppt/slides/_rels/slide22.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audio" Target="../media/media22.m4a"/><Relationship Id="rId7" Type="http://schemas.openxmlformats.org/officeDocument/2006/relationships/oleObject" Target="../embeddings/oleObject20.bin"/><Relationship Id="rId2" Type="http://schemas.microsoft.com/office/2007/relationships/media" Target="../media/media22.m4a"/><Relationship Id="rId1" Type="http://schemas.openxmlformats.org/officeDocument/2006/relationships/vmlDrawing" Target="../drawings/vmlDrawing9.vml"/><Relationship Id="rId6" Type="http://schemas.openxmlformats.org/officeDocument/2006/relationships/image" Target="../media/image40.png"/><Relationship Id="rId11" Type="http://schemas.openxmlformats.org/officeDocument/2006/relationships/image" Target="../media/image3.png"/><Relationship Id="rId5" Type="http://schemas.openxmlformats.org/officeDocument/2006/relationships/image" Target="../media/image38.png"/><Relationship Id="rId10" Type="http://schemas.openxmlformats.org/officeDocument/2006/relationships/image" Target="../media/image42.wmf"/><Relationship Id="rId4" Type="http://schemas.openxmlformats.org/officeDocument/2006/relationships/slideLayout" Target="../slideLayouts/slideLayout2.xml"/><Relationship Id="rId9"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image" Target="../media/image3.png"/><Relationship Id="rId3" Type="http://schemas.openxmlformats.org/officeDocument/2006/relationships/audio" Target="../media/media23.m4a"/><Relationship Id="rId7" Type="http://schemas.openxmlformats.org/officeDocument/2006/relationships/oleObject" Target="../embeddings/oleObject23.bin"/><Relationship Id="rId12" Type="http://schemas.openxmlformats.org/officeDocument/2006/relationships/image" Target="../media/image46.jpeg"/><Relationship Id="rId2" Type="http://schemas.microsoft.com/office/2007/relationships/media" Target="../media/media23.m4a"/><Relationship Id="rId1" Type="http://schemas.openxmlformats.org/officeDocument/2006/relationships/vmlDrawing" Target="../drawings/vmlDrawing10.vml"/><Relationship Id="rId6" Type="http://schemas.openxmlformats.org/officeDocument/2006/relationships/image" Target="../media/image36.wmf"/><Relationship Id="rId11" Type="http://schemas.openxmlformats.org/officeDocument/2006/relationships/image" Target="../media/image45.jpeg"/><Relationship Id="rId5" Type="http://schemas.openxmlformats.org/officeDocument/2006/relationships/oleObject" Target="../embeddings/oleObject22.bin"/><Relationship Id="rId10" Type="http://schemas.openxmlformats.org/officeDocument/2006/relationships/image" Target="../media/image44.wmf"/><Relationship Id="rId4" Type="http://schemas.openxmlformats.org/officeDocument/2006/relationships/slideLayout" Target="../slideLayouts/slideLayout2.xml"/><Relationship Id="rId9" Type="http://schemas.openxmlformats.org/officeDocument/2006/relationships/oleObject" Target="../embeddings/oleObject24.bin"/></Relationships>
</file>

<file path=ppt/slides/_rels/slide24.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image" Target="../media/image48.jpeg"/><Relationship Id="rId3" Type="http://schemas.openxmlformats.org/officeDocument/2006/relationships/audio" Target="../media/media24.m4a"/><Relationship Id="rId7" Type="http://schemas.openxmlformats.org/officeDocument/2006/relationships/oleObject" Target="../embeddings/oleObject26.bin"/><Relationship Id="rId12" Type="http://schemas.openxmlformats.org/officeDocument/2006/relationships/image" Target="../media/image46.jpeg"/><Relationship Id="rId2" Type="http://schemas.microsoft.com/office/2007/relationships/media" Target="../media/media24.m4a"/><Relationship Id="rId16" Type="http://schemas.openxmlformats.org/officeDocument/2006/relationships/image" Target="../media/image3.png"/><Relationship Id="rId1" Type="http://schemas.openxmlformats.org/officeDocument/2006/relationships/vmlDrawing" Target="../drawings/vmlDrawing11.vml"/><Relationship Id="rId6" Type="http://schemas.openxmlformats.org/officeDocument/2006/relationships/image" Target="../media/image36.wmf"/><Relationship Id="rId11" Type="http://schemas.openxmlformats.org/officeDocument/2006/relationships/image" Target="../media/image45.jpeg"/><Relationship Id="rId5" Type="http://schemas.openxmlformats.org/officeDocument/2006/relationships/oleObject" Target="../embeddings/oleObject25.bin"/><Relationship Id="rId15" Type="http://schemas.openxmlformats.org/officeDocument/2006/relationships/image" Target="../media/image47.wmf"/><Relationship Id="rId10" Type="http://schemas.openxmlformats.org/officeDocument/2006/relationships/image" Target="../media/image44.wmf"/><Relationship Id="rId4" Type="http://schemas.openxmlformats.org/officeDocument/2006/relationships/slideLayout" Target="../slideLayouts/slideLayout2.xml"/><Relationship Id="rId9" Type="http://schemas.openxmlformats.org/officeDocument/2006/relationships/oleObject" Target="../embeddings/oleObject27.bin"/><Relationship Id="rId14" Type="http://schemas.openxmlformats.org/officeDocument/2006/relationships/oleObject" Target="../embeddings/oleObject28.bin"/></Relationships>
</file>

<file path=ppt/slides/_rels/slide25.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image" Target="../media/image48.jpeg"/><Relationship Id="rId18" Type="http://schemas.openxmlformats.org/officeDocument/2006/relationships/image" Target="../media/image3.png"/><Relationship Id="rId3" Type="http://schemas.openxmlformats.org/officeDocument/2006/relationships/audio" Target="../media/media25.m4a"/><Relationship Id="rId7" Type="http://schemas.openxmlformats.org/officeDocument/2006/relationships/oleObject" Target="../embeddings/oleObject30.bin"/><Relationship Id="rId12" Type="http://schemas.openxmlformats.org/officeDocument/2006/relationships/image" Target="../media/image46.jpeg"/><Relationship Id="rId17" Type="http://schemas.openxmlformats.org/officeDocument/2006/relationships/image" Target="../media/image49.wmf"/><Relationship Id="rId2" Type="http://schemas.microsoft.com/office/2007/relationships/media" Target="../media/media25.m4a"/><Relationship Id="rId16" Type="http://schemas.openxmlformats.org/officeDocument/2006/relationships/oleObject" Target="../embeddings/oleObject33.bin"/><Relationship Id="rId1" Type="http://schemas.openxmlformats.org/officeDocument/2006/relationships/vmlDrawing" Target="../drawings/vmlDrawing12.vml"/><Relationship Id="rId6" Type="http://schemas.openxmlformats.org/officeDocument/2006/relationships/image" Target="../media/image36.wmf"/><Relationship Id="rId11" Type="http://schemas.openxmlformats.org/officeDocument/2006/relationships/image" Target="../media/image45.jpeg"/><Relationship Id="rId5" Type="http://schemas.openxmlformats.org/officeDocument/2006/relationships/oleObject" Target="../embeddings/oleObject29.bin"/><Relationship Id="rId15" Type="http://schemas.openxmlformats.org/officeDocument/2006/relationships/image" Target="../media/image47.wmf"/><Relationship Id="rId10" Type="http://schemas.openxmlformats.org/officeDocument/2006/relationships/image" Target="../media/image44.wmf"/><Relationship Id="rId4" Type="http://schemas.openxmlformats.org/officeDocument/2006/relationships/slideLayout" Target="../slideLayouts/slideLayout2.xml"/><Relationship Id="rId9" Type="http://schemas.openxmlformats.org/officeDocument/2006/relationships/oleObject" Target="../embeddings/oleObject31.bin"/><Relationship Id="rId14" Type="http://schemas.openxmlformats.org/officeDocument/2006/relationships/oleObject" Target="../embeddings/oleObject32.bin"/></Relationships>
</file>

<file path=ppt/slides/_rels/slide26.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audio" Target="../media/media26.m4a"/><Relationship Id="rId7" Type="http://schemas.openxmlformats.org/officeDocument/2006/relationships/oleObject" Target="../embeddings/oleObject35.bin"/><Relationship Id="rId2" Type="http://schemas.microsoft.com/office/2007/relationships/media" Target="../media/media26.m4a"/><Relationship Id="rId1" Type="http://schemas.openxmlformats.org/officeDocument/2006/relationships/vmlDrawing" Target="../drawings/vmlDrawing13.vml"/><Relationship Id="rId6" Type="http://schemas.openxmlformats.org/officeDocument/2006/relationships/image" Target="../media/image50.wmf"/><Relationship Id="rId5" Type="http://schemas.openxmlformats.org/officeDocument/2006/relationships/oleObject" Target="../embeddings/oleObject34.bin"/><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48.jpeg"/></Relationships>
</file>

<file path=ppt/slides/_rels/slide27.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image" Target="../media/image53.wmf"/><Relationship Id="rId3" Type="http://schemas.openxmlformats.org/officeDocument/2006/relationships/audio" Target="../media/media27.m4a"/><Relationship Id="rId7" Type="http://schemas.openxmlformats.org/officeDocument/2006/relationships/oleObject" Target="../embeddings/oleObject37.bin"/><Relationship Id="rId12" Type="http://schemas.openxmlformats.org/officeDocument/2006/relationships/oleObject" Target="../embeddings/oleObject39.bin"/><Relationship Id="rId2" Type="http://schemas.microsoft.com/office/2007/relationships/media" Target="../media/media27.m4a"/><Relationship Id="rId1" Type="http://schemas.openxmlformats.org/officeDocument/2006/relationships/vmlDrawing" Target="../drawings/vmlDrawing14.vml"/><Relationship Id="rId6" Type="http://schemas.openxmlformats.org/officeDocument/2006/relationships/image" Target="../media/image50.wmf"/><Relationship Id="rId11" Type="http://schemas.openxmlformats.org/officeDocument/2006/relationships/image" Target="../media/image52.wmf"/><Relationship Id="rId5" Type="http://schemas.openxmlformats.org/officeDocument/2006/relationships/oleObject" Target="../embeddings/oleObject36.bin"/><Relationship Id="rId10" Type="http://schemas.openxmlformats.org/officeDocument/2006/relationships/oleObject" Target="../embeddings/oleObject38.bin"/><Relationship Id="rId4" Type="http://schemas.openxmlformats.org/officeDocument/2006/relationships/slideLayout" Target="../slideLayouts/slideLayout2.xml"/><Relationship Id="rId9" Type="http://schemas.openxmlformats.org/officeDocument/2006/relationships/image" Target="../media/image48.jpeg"/><Relationship Id="rId1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image" Target="../media/image53.wmf"/><Relationship Id="rId18" Type="http://schemas.openxmlformats.org/officeDocument/2006/relationships/image" Target="../media/image3.png"/><Relationship Id="rId3" Type="http://schemas.openxmlformats.org/officeDocument/2006/relationships/audio" Target="../media/media28.m4a"/><Relationship Id="rId7" Type="http://schemas.openxmlformats.org/officeDocument/2006/relationships/oleObject" Target="../embeddings/oleObject41.bin"/><Relationship Id="rId12" Type="http://schemas.openxmlformats.org/officeDocument/2006/relationships/oleObject" Target="../embeddings/oleObject43.bin"/><Relationship Id="rId17" Type="http://schemas.openxmlformats.org/officeDocument/2006/relationships/image" Target="../media/image55.wmf"/><Relationship Id="rId2" Type="http://schemas.microsoft.com/office/2007/relationships/media" Target="../media/media28.m4a"/><Relationship Id="rId16" Type="http://schemas.openxmlformats.org/officeDocument/2006/relationships/oleObject" Target="../embeddings/oleObject45.bin"/><Relationship Id="rId1" Type="http://schemas.openxmlformats.org/officeDocument/2006/relationships/vmlDrawing" Target="../drawings/vmlDrawing15.vml"/><Relationship Id="rId6" Type="http://schemas.openxmlformats.org/officeDocument/2006/relationships/image" Target="../media/image50.wmf"/><Relationship Id="rId11" Type="http://schemas.openxmlformats.org/officeDocument/2006/relationships/image" Target="../media/image52.wmf"/><Relationship Id="rId5" Type="http://schemas.openxmlformats.org/officeDocument/2006/relationships/oleObject" Target="../embeddings/oleObject40.bin"/><Relationship Id="rId15" Type="http://schemas.openxmlformats.org/officeDocument/2006/relationships/image" Target="../media/image54.wmf"/><Relationship Id="rId10" Type="http://schemas.openxmlformats.org/officeDocument/2006/relationships/oleObject" Target="../embeddings/oleObject42.bin"/><Relationship Id="rId4" Type="http://schemas.openxmlformats.org/officeDocument/2006/relationships/slideLayout" Target="../slideLayouts/slideLayout2.xml"/><Relationship Id="rId9" Type="http://schemas.openxmlformats.org/officeDocument/2006/relationships/image" Target="../media/image48.jpeg"/><Relationship Id="rId14" Type="http://schemas.openxmlformats.org/officeDocument/2006/relationships/oleObject" Target="../embeddings/oleObject44.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46.bin"/><Relationship Id="rId13" Type="http://schemas.openxmlformats.org/officeDocument/2006/relationships/image" Target="../media/image58.wmf"/><Relationship Id="rId3" Type="http://schemas.openxmlformats.org/officeDocument/2006/relationships/audio" Target="../media/media29.m4a"/><Relationship Id="rId7" Type="http://schemas.openxmlformats.org/officeDocument/2006/relationships/image" Target="../media/image61.png"/><Relationship Id="rId12" Type="http://schemas.openxmlformats.org/officeDocument/2006/relationships/oleObject" Target="../embeddings/oleObject48.bin"/><Relationship Id="rId2" Type="http://schemas.microsoft.com/office/2007/relationships/media" Target="../media/media29.m4a"/><Relationship Id="rId16" Type="http://schemas.openxmlformats.org/officeDocument/2006/relationships/image" Target="../media/image3.png"/><Relationship Id="rId1" Type="http://schemas.openxmlformats.org/officeDocument/2006/relationships/vmlDrawing" Target="../drawings/vmlDrawing16.vml"/><Relationship Id="rId6" Type="http://schemas.openxmlformats.org/officeDocument/2006/relationships/image" Target="../media/image48.jpeg"/><Relationship Id="rId11" Type="http://schemas.openxmlformats.org/officeDocument/2006/relationships/image" Target="../media/image57.wmf"/><Relationship Id="rId5" Type="http://schemas.openxmlformats.org/officeDocument/2006/relationships/image" Target="../media/image60.jpeg"/><Relationship Id="rId15" Type="http://schemas.openxmlformats.org/officeDocument/2006/relationships/image" Target="../media/image59.wmf"/><Relationship Id="rId10" Type="http://schemas.openxmlformats.org/officeDocument/2006/relationships/oleObject" Target="../embeddings/oleObject47.bin"/><Relationship Id="rId4" Type="http://schemas.openxmlformats.org/officeDocument/2006/relationships/slideLayout" Target="../slideLayouts/slideLayout2.xml"/><Relationship Id="rId9" Type="http://schemas.openxmlformats.org/officeDocument/2006/relationships/image" Target="../media/image56.wmf"/><Relationship Id="rId14" Type="http://schemas.openxmlformats.org/officeDocument/2006/relationships/oleObject" Target="../embeddings/oleObject49.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image" Target="../media/image64.wmf"/><Relationship Id="rId3" Type="http://schemas.openxmlformats.org/officeDocument/2006/relationships/audio" Target="../media/media30.m4a"/><Relationship Id="rId7" Type="http://schemas.openxmlformats.org/officeDocument/2006/relationships/oleObject" Target="../embeddings/oleObject50.bin"/><Relationship Id="rId12" Type="http://schemas.openxmlformats.org/officeDocument/2006/relationships/oleObject" Target="../embeddings/oleObject52.bin"/><Relationship Id="rId2" Type="http://schemas.microsoft.com/office/2007/relationships/media" Target="../media/media30.m4a"/><Relationship Id="rId16" Type="http://schemas.openxmlformats.org/officeDocument/2006/relationships/image" Target="../media/image3.png"/><Relationship Id="rId1" Type="http://schemas.openxmlformats.org/officeDocument/2006/relationships/vmlDrawing" Target="../drawings/vmlDrawing17.vml"/><Relationship Id="rId6" Type="http://schemas.openxmlformats.org/officeDocument/2006/relationships/image" Target="../media/image48.jpeg"/><Relationship Id="rId11" Type="http://schemas.openxmlformats.org/officeDocument/2006/relationships/image" Target="../media/image63.wmf"/><Relationship Id="rId5" Type="http://schemas.openxmlformats.org/officeDocument/2006/relationships/image" Target="../media/image60.jpeg"/><Relationship Id="rId15" Type="http://schemas.openxmlformats.org/officeDocument/2006/relationships/image" Target="../media/image58.wmf"/><Relationship Id="rId10" Type="http://schemas.openxmlformats.org/officeDocument/2006/relationships/oleObject" Target="../embeddings/oleObject51.bin"/><Relationship Id="rId4" Type="http://schemas.openxmlformats.org/officeDocument/2006/relationships/slideLayout" Target="../slideLayouts/slideLayout2.xml"/><Relationship Id="rId9" Type="http://schemas.openxmlformats.org/officeDocument/2006/relationships/image" Target="../media/image61.png"/><Relationship Id="rId14" Type="http://schemas.openxmlformats.org/officeDocument/2006/relationships/oleObject" Target="../embeddings/oleObject53.bin"/></Relationships>
</file>

<file path=ppt/slides/_rels/slide31.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image" Target="../media/image64.wmf"/><Relationship Id="rId3" Type="http://schemas.openxmlformats.org/officeDocument/2006/relationships/audio" Target="../media/media31.m4a"/><Relationship Id="rId7" Type="http://schemas.openxmlformats.org/officeDocument/2006/relationships/oleObject" Target="../embeddings/oleObject54.bin"/><Relationship Id="rId12" Type="http://schemas.openxmlformats.org/officeDocument/2006/relationships/oleObject" Target="../embeddings/oleObject56.bin"/><Relationship Id="rId2" Type="http://schemas.microsoft.com/office/2007/relationships/media" Target="../media/media31.m4a"/><Relationship Id="rId16" Type="http://schemas.openxmlformats.org/officeDocument/2006/relationships/image" Target="../media/image3.png"/><Relationship Id="rId1" Type="http://schemas.openxmlformats.org/officeDocument/2006/relationships/vmlDrawing" Target="../drawings/vmlDrawing18.vml"/><Relationship Id="rId6" Type="http://schemas.openxmlformats.org/officeDocument/2006/relationships/image" Target="../media/image48.jpeg"/><Relationship Id="rId11" Type="http://schemas.openxmlformats.org/officeDocument/2006/relationships/image" Target="../media/image63.wmf"/><Relationship Id="rId5" Type="http://schemas.openxmlformats.org/officeDocument/2006/relationships/image" Target="../media/image60.jpeg"/><Relationship Id="rId15" Type="http://schemas.openxmlformats.org/officeDocument/2006/relationships/image" Target="../media/image58.wmf"/><Relationship Id="rId10" Type="http://schemas.openxmlformats.org/officeDocument/2006/relationships/oleObject" Target="../embeddings/oleObject55.bin"/><Relationship Id="rId4" Type="http://schemas.openxmlformats.org/officeDocument/2006/relationships/slideLayout" Target="../slideLayouts/slideLayout2.xml"/><Relationship Id="rId9" Type="http://schemas.openxmlformats.org/officeDocument/2006/relationships/image" Target="../media/image61.png"/><Relationship Id="rId14" Type="http://schemas.openxmlformats.org/officeDocument/2006/relationships/oleObject" Target="../embeddings/oleObject57.bin"/></Relationships>
</file>

<file path=ppt/slides/_rels/slide32.xml.rels><?xml version="1.0" encoding="UTF-8" standalone="yes"?>
<Relationships xmlns="http://schemas.openxmlformats.org/package/2006/relationships"><Relationship Id="rId8" Type="http://schemas.openxmlformats.org/officeDocument/2006/relationships/image" Target="../media/image62.wmf"/><Relationship Id="rId13" Type="http://schemas.openxmlformats.org/officeDocument/2006/relationships/image" Target="../media/image61.png"/><Relationship Id="rId18" Type="http://schemas.openxmlformats.org/officeDocument/2006/relationships/oleObject" Target="../embeddings/oleObject63.bin"/><Relationship Id="rId3" Type="http://schemas.openxmlformats.org/officeDocument/2006/relationships/audio" Target="../media/media32.m4a"/><Relationship Id="rId7" Type="http://schemas.openxmlformats.org/officeDocument/2006/relationships/oleObject" Target="../embeddings/oleObject58.bin"/><Relationship Id="rId12" Type="http://schemas.openxmlformats.org/officeDocument/2006/relationships/image" Target="../media/image66.wmf"/><Relationship Id="rId17" Type="http://schemas.openxmlformats.org/officeDocument/2006/relationships/image" Target="../media/image64.wmf"/><Relationship Id="rId2" Type="http://schemas.microsoft.com/office/2007/relationships/media" Target="../media/media32.m4a"/><Relationship Id="rId16" Type="http://schemas.openxmlformats.org/officeDocument/2006/relationships/oleObject" Target="../embeddings/oleObject62.bin"/><Relationship Id="rId20" Type="http://schemas.openxmlformats.org/officeDocument/2006/relationships/image" Target="../media/image3.png"/><Relationship Id="rId1" Type="http://schemas.openxmlformats.org/officeDocument/2006/relationships/vmlDrawing" Target="../drawings/vmlDrawing19.vml"/><Relationship Id="rId6" Type="http://schemas.openxmlformats.org/officeDocument/2006/relationships/image" Target="../media/image48.jpeg"/><Relationship Id="rId11" Type="http://schemas.openxmlformats.org/officeDocument/2006/relationships/oleObject" Target="../embeddings/oleObject60.bin"/><Relationship Id="rId5" Type="http://schemas.openxmlformats.org/officeDocument/2006/relationships/image" Target="../media/image60.jpeg"/><Relationship Id="rId15" Type="http://schemas.openxmlformats.org/officeDocument/2006/relationships/image" Target="../media/image63.wmf"/><Relationship Id="rId10" Type="http://schemas.openxmlformats.org/officeDocument/2006/relationships/image" Target="../media/image65.wmf"/><Relationship Id="rId19" Type="http://schemas.openxmlformats.org/officeDocument/2006/relationships/image" Target="../media/image58.wmf"/><Relationship Id="rId4" Type="http://schemas.openxmlformats.org/officeDocument/2006/relationships/slideLayout" Target="../slideLayouts/slideLayout2.xml"/><Relationship Id="rId9" Type="http://schemas.openxmlformats.org/officeDocument/2006/relationships/oleObject" Target="../embeddings/oleObject59.bin"/><Relationship Id="rId14" Type="http://schemas.openxmlformats.org/officeDocument/2006/relationships/oleObject" Target="../embeddings/oleObject61.bin"/></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3.png"/><Relationship Id="rId4" Type="http://schemas.openxmlformats.org/officeDocument/2006/relationships/image" Target="../media/image67.jpeg"/></Relationships>
</file>

<file path=ppt/slides/_rels/slide34.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audio" Target="../media/media34.m4a"/><Relationship Id="rId7" Type="http://schemas.openxmlformats.org/officeDocument/2006/relationships/oleObject" Target="../embeddings/oleObject64.bin"/><Relationship Id="rId2" Type="http://schemas.microsoft.com/office/2007/relationships/media" Target="../media/media34.m4a"/><Relationship Id="rId1" Type="http://schemas.openxmlformats.org/officeDocument/2006/relationships/vmlDrawing" Target="../drawings/vmlDrawing20.vml"/><Relationship Id="rId6" Type="http://schemas.openxmlformats.org/officeDocument/2006/relationships/image" Target="../media/image69.png"/><Relationship Id="rId5" Type="http://schemas.openxmlformats.org/officeDocument/2006/relationships/image" Target="../media/image67.jpe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audio" Target="../media/media35.m4a"/><Relationship Id="rId7" Type="http://schemas.openxmlformats.org/officeDocument/2006/relationships/oleObject" Target="../embeddings/oleObject65.bin"/><Relationship Id="rId2" Type="http://schemas.microsoft.com/office/2007/relationships/media" Target="../media/media35.m4a"/><Relationship Id="rId1" Type="http://schemas.openxmlformats.org/officeDocument/2006/relationships/vmlDrawing" Target="../drawings/vmlDrawing21.vml"/><Relationship Id="rId6" Type="http://schemas.openxmlformats.org/officeDocument/2006/relationships/image" Target="../media/image69.png"/><Relationship Id="rId5" Type="http://schemas.openxmlformats.org/officeDocument/2006/relationships/image" Target="../media/image67.jpe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wmf"/></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73.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w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3.png"/><Relationship Id="rId5" Type="http://schemas.openxmlformats.org/officeDocument/2006/relationships/image" Target="../media/image75.png"/><Relationship Id="rId4" Type="http://schemas.openxmlformats.org/officeDocument/2006/relationships/image" Target="../media/image74.wmf"/></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w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6.jpe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40.m4a"/><Relationship Id="rId7" Type="http://schemas.openxmlformats.org/officeDocument/2006/relationships/image" Target="../media/image77.wmf"/><Relationship Id="rId2" Type="http://schemas.microsoft.com/office/2007/relationships/media" Target="../media/media40.m4a"/><Relationship Id="rId1" Type="http://schemas.openxmlformats.org/officeDocument/2006/relationships/vmlDrawing" Target="../drawings/vmlDrawing22.vml"/><Relationship Id="rId6" Type="http://schemas.openxmlformats.org/officeDocument/2006/relationships/oleObject" Target="../embeddings/oleObject66.bin"/><Relationship Id="rId5" Type="http://schemas.openxmlformats.org/officeDocument/2006/relationships/image" Target="../media/image78.jpeg"/><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audio" Target="../media/media41.m4a"/><Relationship Id="rId7" Type="http://schemas.openxmlformats.org/officeDocument/2006/relationships/image" Target="../media/image77.wmf"/><Relationship Id="rId12" Type="http://schemas.openxmlformats.org/officeDocument/2006/relationships/image" Target="../media/image3.png"/><Relationship Id="rId2" Type="http://schemas.microsoft.com/office/2007/relationships/media" Target="../media/media41.m4a"/><Relationship Id="rId1" Type="http://schemas.openxmlformats.org/officeDocument/2006/relationships/vmlDrawing" Target="../drawings/vmlDrawing23.vml"/><Relationship Id="rId6" Type="http://schemas.openxmlformats.org/officeDocument/2006/relationships/oleObject" Target="../embeddings/oleObject67.bin"/><Relationship Id="rId11" Type="http://schemas.openxmlformats.org/officeDocument/2006/relationships/image" Target="../media/image80.wmf"/><Relationship Id="rId5" Type="http://schemas.openxmlformats.org/officeDocument/2006/relationships/image" Target="../media/image78.jpeg"/><Relationship Id="rId10" Type="http://schemas.openxmlformats.org/officeDocument/2006/relationships/oleObject" Target="../embeddings/oleObject69.bin"/><Relationship Id="rId4" Type="http://schemas.openxmlformats.org/officeDocument/2006/relationships/slideLayout" Target="../slideLayouts/slideLayout2.xml"/><Relationship Id="rId9" Type="http://schemas.openxmlformats.org/officeDocument/2006/relationships/image" Target="../media/image79.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71.bin"/><Relationship Id="rId13" Type="http://schemas.openxmlformats.org/officeDocument/2006/relationships/image" Target="../media/image81.wmf"/><Relationship Id="rId18" Type="http://schemas.openxmlformats.org/officeDocument/2006/relationships/image" Target="../media/image3.png"/><Relationship Id="rId3" Type="http://schemas.openxmlformats.org/officeDocument/2006/relationships/audio" Target="../media/media42.m4a"/><Relationship Id="rId7" Type="http://schemas.openxmlformats.org/officeDocument/2006/relationships/image" Target="../media/image77.wmf"/><Relationship Id="rId12" Type="http://schemas.openxmlformats.org/officeDocument/2006/relationships/oleObject" Target="../embeddings/oleObject73.bin"/><Relationship Id="rId17" Type="http://schemas.openxmlformats.org/officeDocument/2006/relationships/image" Target="../media/image83.wmf"/><Relationship Id="rId2" Type="http://schemas.microsoft.com/office/2007/relationships/media" Target="../media/media42.m4a"/><Relationship Id="rId16" Type="http://schemas.openxmlformats.org/officeDocument/2006/relationships/oleObject" Target="../embeddings/oleObject75.bin"/><Relationship Id="rId1" Type="http://schemas.openxmlformats.org/officeDocument/2006/relationships/vmlDrawing" Target="../drawings/vmlDrawing24.vml"/><Relationship Id="rId6" Type="http://schemas.openxmlformats.org/officeDocument/2006/relationships/oleObject" Target="../embeddings/oleObject70.bin"/><Relationship Id="rId11" Type="http://schemas.openxmlformats.org/officeDocument/2006/relationships/image" Target="../media/image80.wmf"/><Relationship Id="rId5" Type="http://schemas.openxmlformats.org/officeDocument/2006/relationships/image" Target="../media/image78.jpeg"/><Relationship Id="rId15" Type="http://schemas.openxmlformats.org/officeDocument/2006/relationships/image" Target="../media/image82.wmf"/><Relationship Id="rId10" Type="http://schemas.openxmlformats.org/officeDocument/2006/relationships/oleObject" Target="../embeddings/oleObject72.bin"/><Relationship Id="rId4" Type="http://schemas.openxmlformats.org/officeDocument/2006/relationships/slideLayout" Target="../slideLayouts/slideLayout2.xml"/><Relationship Id="rId9" Type="http://schemas.openxmlformats.org/officeDocument/2006/relationships/image" Target="../media/image79.wmf"/><Relationship Id="rId14" Type="http://schemas.openxmlformats.org/officeDocument/2006/relationships/oleObject" Target="../embeddings/oleObject74.bin"/></Relationships>
</file>

<file path=ppt/slides/_rels/slide43.xml.rels><?xml version="1.0" encoding="UTF-8" standalone="yes"?>
<Relationships xmlns="http://schemas.openxmlformats.org/package/2006/relationships"><Relationship Id="rId3" Type="http://schemas.openxmlformats.org/officeDocument/2006/relationships/audio" Target="../media/media43.m4a"/><Relationship Id="rId7" Type="http://schemas.openxmlformats.org/officeDocument/2006/relationships/image" Target="../media/image3.png"/><Relationship Id="rId2" Type="http://schemas.microsoft.com/office/2007/relationships/media" Target="../media/media43.m4a"/><Relationship Id="rId1" Type="http://schemas.openxmlformats.org/officeDocument/2006/relationships/vmlDrawing" Target="../drawings/vmlDrawing25.vml"/><Relationship Id="rId6" Type="http://schemas.openxmlformats.org/officeDocument/2006/relationships/image" Target="../media/image84.wmf"/><Relationship Id="rId5" Type="http://schemas.openxmlformats.org/officeDocument/2006/relationships/oleObject" Target="../embeddings/oleObject76.bin"/><Relationship Id="rId4"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4.wmf"/><Relationship Id="rId3" Type="http://schemas.openxmlformats.org/officeDocument/2006/relationships/audio" Target="../media/media44.m4a"/><Relationship Id="rId7" Type="http://schemas.openxmlformats.org/officeDocument/2006/relationships/oleObject" Target="../embeddings/oleObject78.bin"/><Relationship Id="rId2" Type="http://schemas.microsoft.com/office/2007/relationships/media" Target="../media/media44.m4a"/><Relationship Id="rId1" Type="http://schemas.openxmlformats.org/officeDocument/2006/relationships/vmlDrawing" Target="../drawings/vmlDrawing26.vml"/><Relationship Id="rId6" Type="http://schemas.openxmlformats.org/officeDocument/2006/relationships/image" Target="../media/image85.wmf"/><Relationship Id="rId5" Type="http://schemas.openxmlformats.org/officeDocument/2006/relationships/oleObject" Target="../embeddings/oleObject77.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audio" Target="../media/media45.m4a"/><Relationship Id="rId7" Type="http://schemas.openxmlformats.org/officeDocument/2006/relationships/oleObject" Target="../embeddings/oleObject80.bin"/><Relationship Id="rId2" Type="http://schemas.microsoft.com/office/2007/relationships/media" Target="../media/media45.m4a"/><Relationship Id="rId1" Type="http://schemas.openxmlformats.org/officeDocument/2006/relationships/vmlDrawing" Target="../drawings/vmlDrawing27.vml"/><Relationship Id="rId6" Type="http://schemas.openxmlformats.org/officeDocument/2006/relationships/image" Target="../media/image85.wmf"/><Relationship Id="rId11" Type="http://schemas.openxmlformats.org/officeDocument/2006/relationships/image" Target="../media/image3.png"/><Relationship Id="rId5" Type="http://schemas.openxmlformats.org/officeDocument/2006/relationships/oleObject" Target="../embeddings/oleObject79.bin"/><Relationship Id="rId10" Type="http://schemas.openxmlformats.org/officeDocument/2006/relationships/image" Target="../media/image84.wmf"/><Relationship Id="rId4" Type="http://schemas.openxmlformats.org/officeDocument/2006/relationships/slideLayout" Target="../slideLayouts/slideLayout2.xml"/><Relationship Id="rId9" Type="http://schemas.openxmlformats.org/officeDocument/2006/relationships/oleObject" Target="../embeddings/oleObject81.bin"/></Relationships>
</file>

<file path=ppt/slides/_rels/slide46.xml.rels><?xml version="1.0" encoding="UTF-8" standalone="yes"?>
<Relationships xmlns="http://schemas.openxmlformats.org/package/2006/relationships"><Relationship Id="rId8" Type="http://schemas.openxmlformats.org/officeDocument/2006/relationships/image" Target="../media/image85.wmf"/><Relationship Id="rId13" Type="http://schemas.openxmlformats.org/officeDocument/2006/relationships/image" Target="../media/image3.png"/><Relationship Id="rId3" Type="http://schemas.openxmlformats.org/officeDocument/2006/relationships/audio" Target="../media/media46.m4a"/><Relationship Id="rId7" Type="http://schemas.openxmlformats.org/officeDocument/2006/relationships/oleObject" Target="../embeddings/oleObject83.bin"/><Relationship Id="rId12" Type="http://schemas.openxmlformats.org/officeDocument/2006/relationships/image" Target="../media/image84.wmf"/><Relationship Id="rId2" Type="http://schemas.microsoft.com/office/2007/relationships/media" Target="../media/media46.m4a"/><Relationship Id="rId1" Type="http://schemas.openxmlformats.org/officeDocument/2006/relationships/vmlDrawing" Target="../drawings/vmlDrawing28.vml"/><Relationship Id="rId6" Type="http://schemas.openxmlformats.org/officeDocument/2006/relationships/image" Target="../media/image87.wmf"/><Relationship Id="rId11" Type="http://schemas.openxmlformats.org/officeDocument/2006/relationships/oleObject" Target="../embeddings/oleObject85.bin"/><Relationship Id="rId5" Type="http://schemas.openxmlformats.org/officeDocument/2006/relationships/oleObject" Target="../embeddings/oleObject82.bin"/><Relationship Id="rId10" Type="http://schemas.openxmlformats.org/officeDocument/2006/relationships/image" Target="../media/image86.wmf"/><Relationship Id="rId4" Type="http://schemas.openxmlformats.org/officeDocument/2006/relationships/slideLayout" Target="../slideLayouts/slideLayout2.xml"/><Relationship Id="rId9" Type="http://schemas.openxmlformats.org/officeDocument/2006/relationships/oleObject" Target="../embeddings/oleObject84.bin"/></Relationships>
</file>

<file path=ppt/slides/_rels/slide47.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audio" Target="../media/media47.m4a"/><Relationship Id="rId7" Type="http://schemas.openxmlformats.org/officeDocument/2006/relationships/oleObject" Target="../embeddings/oleObject87.bin"/><Relationship Id="rId2" Type="http://schemas.microsoft.com/office/2007/relationships/media" Target="../media/media47.m4a"/><Relationship Id="rId1" Type="http://schemas.openxmlformats.org/officeDocument/2006/relationships/vmlDrawing" Target="../drawings/vmlDrawing29.vml"/><Relationship Id="rId6" Type="http://schemas.openxmlformats.org/officeDocument/2006/relationships/image" Target="../media/image88.wmf"/><Relationship Id="rId5" Type="http://schemas.openxmlformats.org/officeDocument/2006/relationships/oleObject" Target="../embeddings/oleObject86.bin"/><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89.bin"/><Relationship Id="rId3" Type="http://schemas.openxmlformats.org/officeDocument/2006/relationships/audio" Target="../media/media48.m4a"/><Relationship Id="rId7" Type="http://schemas.openxmlformats.org/officeDocument/2006/relationships/image" Target="../media/image88.wmf"/><Relationship Id="rId2" Type="http://schemas.microsoft.com/office/2007/relationships/media" Target="../media/media48.m4a"/><Relationship Id="rId1" Type="http://schemas.openxmlformats.org/officeDocument/2006/relationships/vmlDrawing" Target="../drawings/vmlDrawing30.vml"/><Relationship Id="rId6" Type="http://schemas.openxmlformats.org/officeDocument/2006/relationships/oleObject" Target="../embeddings/oleObject88.bin"/><Relationship Id="rId11" Type="http://schemas.openxmlformats.org/officeDocument/2006/relationships/image" Target="../media/image3.png"/><Relationship Id="rId5" Type="http://schemas.openxmlformats.org/officeDocument/2006/relationships/image" Target="../media/image90.png"/><Relationship Id="rId10" Type="http://schemas.openxmlformats.org/officeDocument/2006/relationships/image" Target="../media/image91.jpg"/><Relationship Id="rId4" Type="http://schemas.openxmlformats.org/officeDocument/2006/relationships/slideLayout" Target="../slideLayouts/slideLayout2.xml"/><Relationship Id="rId9" Type="http://schemas.openxmlformats.org/officeDocument/2006/relationships/image" Target="../media/image89.wmf"/></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91.bin"/><Relationship Id="rId3" Type="http://schemas.openxmlformats.org/officeDocument/2006/relationships/audio" Target="../media/media49.m4a"/><Relationship Id="rId7" Type="http://schemas.openxmlformats.org/officeDocument/2006/relationships/image" Target="../media/image88.wmf"/><Relationship Id="rId2" Type="http://schemas.microsoft.com/office/2007/relationships/media" Target="../media/media49.m4a"/><Relationship Id="rId1" Type="http://schemas.openxmlformats.org/officeDocument/2006/relationships/vmlDrawing" Target="../drawings/vmlDrawing31.vml"/><Relationship Id="rId6" Type="http://schemas.openxmlformats.org/officeDocument/2006/relationships/oleObject" Target="../embeddings/oleObject90.bin"/><Relationship Id="rId11" Type="http://schemas.openxmlformats.org/officeDocument/2006/relationships/image" Target="../media/image3.png"/><Relationship Id="rId5" Type="http://schemas.openxmlformats.org/officeDocument/2006/relationships/image" Target="../media/image90.png"/><Relationship Id="rId10" Type="http://schemas.openxmlformats.org/officeDocument/2006/relationships/image" Target="../media/image91.jpg"/><Relationship Id="rId4" Type="http://schemas.openxmlformats.org/officeDocument/2006/relationships/slideLayout" Target="../slideLayouts/slideLayout2.xml"/><Relationship Id="rId9" Type="http://schemas.openxmlformats.org/officeDocument/2006/relationships/image" Target="../media/image89.w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3.png"/><Relationship Id="rId5" Type="http://schemas.openxmlformats.org/officeDocument/2006/relationships/image" Target="../media/image93.png"/><Relationship Id="rId4" Type="http://schemas.openxmlformats.org/officeDocument/2006/relationships/image" Target="../media/image92.jpe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1.m4a"/><Relationship Id="rId1" Type="http://schemas.microsoft.com/office/2007/relationships/media" Target="../media/media51.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jpeg"/><Relationship Id="rId5" Type="http://schemas.openxmlformats.org/officeDocument/2006/relationships/image" Target="../media/image12.jpeg"/><Relationship Id="rId4" Type="http://schemas.openxmlformats.org/officeDocument/2006/relationships/image" Target="../media/image11.png"/><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audio" Target="../media/media9.m4a"/><Relationship Id="rId7" Type="http://schemas.openxmlformats.org/officeDocument/2006/relationships/image" Target="../media/image15.png"/><Relationship Id="rId2" Type="http://schemas.microsoft.com/office/2007/relationships/media" Target="../media/media9.m4a"/><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1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E234616-B40B-42CD-ACCF-EDFB2F9C8BEF}"/>
              </a:ext>
            </a:extLst>
          </p:cNvPr>
          <p:cNvSpPr>
            <a:spLocks noGrp="1"/>
          </p:cNvSpPr>
          <p:nvPr>
            <p:ph type="sldNum" sz="quarter" idx="11"/>
          </p:nvPr>
        </p:nvSpPr>
        <p:spPr/>
        <p:txBody>
          <a:bodyPr/>
          <a:lstStyle/>
          <a:p>
            <a:pPr>
              <a:defRPr/>
            </a:pPr>
            <a:fld id="{EE4E8986-E2CD-4FC7-AA50-691CFD4929B6}" type="slidenum">
              <a:rPr lang="de-DE" altLang="de-DE" smtClean="0"/>
              <a:pPr>
                <a:defRPr/>
              </a:pPr>
              <a:t>1</a:t>
            </a:fld>
            <a:endParaRPr lang="de-DE" altLang="de-DE"/>
          </a:p>
        </p:txBody>
      </p:sp>
      <p:pic>
        <p:nvPicPr>
          <p:cNvPr id="6" name="Grafik 5">
            <a:extLst>
              <a:ext uri="{FF2B5EF4-FFF2-40B4-BE49-F238E27FC236}">
                <a16:creationId xmlns:a16="http://schemas.microsoft.com/office/drawing/2014/main" id="{C84D8019-4175-4F9F-9FAB-77253A6D348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72542" y="1811844"/>
            <a:ext cx="3927231" cy="2251612"/>
          </a:xfrm>
          <a:prstGeom prst="rect">
            <a:avLst/>
          </a:prstGeom>
        </p:spPr>
      </p:pic>
      <p:pic>
        <p:nvPicPr>
          <p:cNvPr id="4" name="Grafik 3">
            <a:extLst>
              <a:ext uri="{FF2B5EF4-FFF2-40B4-BE49-F238E27FC236}">
                <a16:creationId xmlns:a16="http://schemas.microsoft.com/office/drawing/2014/main" id="{677EDCE9-0862-4465-A28A-FA47F83C0F30}"/>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8883" y="1932783"/>
            <a:ext cx="3867865" cy="2057517"/>
          </a:xfrm>
          <a:prstGeom prst="rect">
            <a:avLst/>
          </a:prstGeom>
        </p:spPr>
      </p:pic>
      <p:sp>
        <p:nvSpPr>
          <p:cNvPr id="12" name="Textfeld 11">
            <a:extLst>
              <a:ext uri="{FF2B5EF4-FFF2-40B4-BE49-F238E27FC236}">
                <a16:creationId xmlns:a16="http://schemas.microsoft.com/office/drawing/2014/main" id="{A37061A6-ED6D-4E11-919A-9D186D62B2B7}"/>
              </a:ext>
            </a:extLst>
          </p:cNvPr>
          <p:cNvSpPr txBox="1"/>
          <p:nvPr/>
        </p:nvSpPr>
        <p:spPr>
          <a:xfrm>
            <a:off x="68456" y="616119"/>
            <a:ext cx="7916651" cy="954107"/>
          </a:xfrm>
          <a:prstGeom prst="rect">
            <a:avLst/>
          </a:prstGeom>
          <a:noFill/>
        </p:spPr>
        <p:txBody>
          <a:bodyPr wrap="square" rtlCol="0">
            <a:spAutoFit/>
          </a:bodyPr>
          <a:lstStyle/>
          <a:p>
            <a:pPr algn="ctr"/>
            <a:r>
              <a:rPr lang="de-DE" sz="4000">
                <a:solidFill>
                  <a:srgbClr val="CC3399"/>
                </a:solidFill>
              </a:rPr>
              <a:t>Experimentalphysik III</a:t>
            </a:r>
            <a:r>
              <a:rPr lang="de-DE">
                <a:solidFill>
                  <a:srgbClr val="CC3399"/>
                </a:solidFill>
              </a:rPr>
              <a:t> </a:t>
            </a:r>
          </a:p>
          <a:p>
            <a:pPr algn="ctr"/>
            <a:r>
              <a:rPr lang="de-DE">
                <a:solidFill>
                  <a:srgbClr val="CC3399"/>
                </a:solidFill>
              </a:rPr>
              <a:t>für Medizinphysik und Lehramt GHR / Sonderpädagogik </a:t>
            </a:r>
          </a:p>
        </p:txBody>
      </p:sp>
      <p:sp>
        <p:nvSpPr>
          <p:cNvPr id="13" name="Textfeld 12">
            <a:extLst>
              <a:ext uri="{FF2B5EF4-FFF2-40B4-BE49-F238E27FC236}">
                <a16:creationId xmlns:a16="http://schemas.microsoft.com/office/drawing/2014/main" id="{CF751501-A069-4798-900A-F00A1BA15F48}"/>
              </a:ext>
            </a:extLst>
          </p:cNvPr>
          <p:cNvSpPr txBox="1"/>
          <p:nvPr/>
        </p:nvSpPr>
        <p:spPr>
          <a:xfrm>
            <a:off x="185813" y="4742340"/>
            <a:ext cx="4205264" cy="1323439"/>
          </a:xfrm>
          <a:prstGeom prst="rect">
            <a:avLst/>
          </a:prstGeom>
          <a:noFill/>
        </p:spPr>
        <p:txBody>
          <a:bodyPr wrap="square" rtlCol="0">
            <a:spAutoFit/>
          </a:bodyPr>
          <a:lstStyle/>
          <a:p>
            <a:r>
              <a:rPr lang="de-DE"/>
              <a:t>TU Dortmund,  Wintersemester 2020/21</a:t>
            </a:r>
          </a:p>
          <a:p>
            <a:endParaRPr lang="de-DE"/>
          </a:p>
          <a:p>
            <a:r>
              <a:rPr lang="de-DE"/>
              <a:t>Prof. Shaukat Khan</a:t>
            </a:r>
          </a:p>
          <a:p>
            <a:r>
              <a:rPr lang="de-DE"/>
              <a:t>0231 755-5399</a:t>
            </a:r>
          </a:p>
          <a:p>
            <a:r>
              <a:rPr lang="de-DE"/>
              <a:t>shaukat.khan @ tu-dortmund.de</a:t>
            </a:r>
          </a:p>
        </p:txBody>
      </p:sp>
      <p:sp>
        <p:nvSpPr>
          <p:cNvPr id="3" name="Textfeld 2">
            <a:extLst>
              <a:ext uri="{FF2B5EF4-FFF2-40B4-BE49-F238E27FC236}">
                <a16:creationId xmlns:a16="http://schemas.microsoft.com/office/drawing/2014/main" id="{82963FAA-5AED-42E6-9868-149DD4626D8E}"/>
              </a:ext>
            </a:extLst>
          </p:cNvPr>
          <p:cNvSpPr txBox="1"/>
          <p:nvPr/>
        </p:nvSpPr>
        <p:spPr>
          <a:xfrm>
            <a:off x="4136805" y="4275211"/>
            <a:ext cx="4371515" cy="2308324"/>
          </a:xfrm>
          <a:prstGeom prst="rect">
            <a:avLst/>
          </a:prstGeom>
          <a:solidFill>
            <a:srgbClr val="FF7C80"/>
          </a:solidFill>
        </p:spPr>
        <p:txBody>
          <a:bodyPr wrap="square" rtlCol="0">
            <a:spAutoFit/>
          </a:bodyPr>
          <a:lstStyle/>
          <a:p>
            <a:pPr algn="ctr"/>
            <a:r>
              <a:rPr lang="de-DE"/>
              <a:t>Wenn Sie Probleme haben, den Audio-Kommentar abzuspielen, schreiben Sie mir bitte. Normalerweise muss es mit "Bildschirmpräsentation" in PowerPoint, LibreOffice etc. funktionieren, aber anscheinend ist das nicht immer so.</a:t>
            </a:r>
          </a:p>
          <a:p>
            <a:pPr algn="ctr"/>
            <a:r>
              <a:rPr lang="de-DE"/>
              <a:t>Wenn sich die Probleme nicht lösen lassen, müssten wir die Vorlesung auf eine Video-Konferenz zu festen Zeiten umstellen.</a:t>
            </a:r>
          </a:p>
        </p:txBody>
      </p:sp>
      <p:pic>
        <p:nvPicPr>
          <p:cNvPr id="9" name="Audio 8">
            <a:hlinkClick r:id="" action="ppaction://media"/>
            <a:extLst>
              <a:ext uri="{FF2B5EF4-FFF2-40B4-BE49-F238E27FC236}">
                <a16:creationId xmlns:a16="http://schemas.microsoft.com/office/drawing/2014/main" id="{736D8733-B3AB-4B86-839C-0CC7A00D7E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1355426054"/>
      </p:ext>
    </p:extLst>
  </p:cSld>
  <p:clrMapOvr>
    <a:masterClrMapping/>
  </p:clrMapOvr>
  <mc:AlternateContent xmlns:mc="http://schemas.openxmlformats.org/markup-compatibility/2006">
    <mc:Choice xmlns:p14="http://schemas.microsoft.com/office/powerpoint/2010/main" Requires="p14">
      <p:transition spd="slow" p14:dur="2000" advTm="9984"/>
    </mc:Choice>
    <mc:Fallback>
      <p:transition spd="slow" advTm="9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D1CEAA1-0157-40DE-9B63-061D98A7380B}"/>
              </a:ext>
            </a:extLst>
          </p:cNvPr>
          <p:cNvSpPr>
            <a:spLocks noGrp="1"/>
          </p:cNvSpPr>
          <p:nvPr>
            <p:ph type="sldNum" sz="quarter" idx="10"/>
          </p:nvPr>
        </p:nvSpPr>
        <p:spPr/>
        <p:txBody>
          <a:bodyPr/>
          <a:lstStyle/>
          <a:p>
            <a:fld id="{CE5A282B-6232-4A8B-8BFE-C72C4E4A21A0}" type="slidenum">
              <a:rPr lang="de-DE" smtClean="0"/>
              <a:t>10</a:t>
            </a:fld>
            <a:endParaRPr lang="de-DE"/>
          </a:p>
        </p:txBody>
      </p:sp>
      <p:sp>
        <p:nvSpPr>
          <p:cNvPr id="3" name="Textfeld 2">
            <a:extLst>
              <a:ext uri="{FF2B5EF4-FFF2-40B4-BE49-F238E27FC236}">
                <a16:creationId xmlns:a16="http://schemas.microsoft.com/office/drawing/2014/main" id="{3EECE646-F37D-4EDA-9C2E-1A01E7298C1C}"/>
              </a:ext>
            </a:extLst>
          </p:cNvPr>
          <p:cNvSpPr txBox="1"/>
          <p:nvPr/>
        </p:nvSpPr>
        <p:spPr>
          <a:xfrm>
            <a:off x="436899" y="555169"/>
            <a:ext cx="5579861" cy="4278094"/>
          </a:xfrm>
          <a:prstGeom prst="rect">
            <a:avLst/>
          </a:prstGeom>
          <a:noFill/>
        </p:spPr>
        <p:txBody>
          <a:bodyPr wrap="none" rtlCol="0">
            <a:spAutoFit/>
          </a:bodyPr>
          <a:lstStyle/>
          <a:p>
            <a:r>
              <a:rPr lang="de-DE"/>
              <a:t>Beispiele für schwarze Strahler</a:t>
            </a:r>
          </a:p>
          <a:p>
            <a:endParaRPr lang="de-DE"/>
          </a:p>
          <a:p>
            <a:r>
              <a:rPr lang="de-DE" b="0"/>
              <a:t>- jeder Körper mit einer Temperatur </a:t>
            </a:r>
            <a:r>
              <a:rPr lang="de-DE" b="0" i="1"/>
              <a:t>T</a:t>
            </a:r>
            <a:r>
              <a:rPr lang="de-DE" b="0"/>
              <a:t> </a:t>
            </a:r>
          </a:p>
          <a:p>
            <a:r>
              <a:rPr lang="de-DE" b="0"/>
              <a:t>  ("Wärmestrahlung", </a:t>
            </a:r>
            <a:r>
              <a:rPr lang="de-DE" b="0" i="1"/>
              <a:t>T</a:t>
            </a:r>
            <a:r>
              <a:rPr lang="de-DE" b="0"/>
              <a:t> = 300 K → Infrarotbereich)</a:t>
            </a:r>
          </a:p>
          <a:p>
            <a:r>
              <a:rPr lang="de-DE" b="0"/>
              <a:t>- glühendes Metall (je nach Temperatur rot, gelb, weiß)</a:t>
            </a:r>
          </a:p>
          <a:p>
            <a:r>
              <a:rPr lang="de-DE" b="0"/>
              <a:t>- Sonne </a:t>
            </a:r>
            <a:r>
              <a:rPr lang="de-DE" b="0" i="1"/>
              <a:t>T</a:t>
            </a:r>
            <a:r>
              <a:rPr lang="de-DE" b="0"/>
              <a:t> ≈ 5900 K, spektrales Maximum</a:t>
            </a:r>
            <a:r>
              <a:rPr lang="de-DE" b="0" i="1">
                <a:latin typeface="Symbol" panose="05050102010706020507" pitchFamily="18" charset="2"/>
              </a:rPr>
              <a:t> l</a:t>
            </a:r>
            <a:r>
              <a:rPr lang="de-DE" b="0" baseline="-25000">
                <a:cs typeface="Times New Roman" panose="02020603050405020304" pitchFamily="18" charset="0"/>
              </a:rPr>
              <a:t>max</a:t>
            </a:r>
            <a:r>
              <a:rPr lang="de-DE" b="0"/>
              <a:t> ≈ 0,5 </a:t>
            </a:r>
            <a:r>
              <a:rPr lang="de-DE" b="0">
                <a:latin typeface="Symbol" panose="05050102010706020507" pitchFamily="18" charset="2"/>
              </a:rPr>
              <a:t>m</a:t>
            </a:r>
            <a:r>
              <a:rPr lang="de-DE" b="0"/>
              <a:t>m</a:t>
            </a:r>
          </a:p>
          <a:p>
            <a:r>
              <a:rPr lang="de-DE" b="0"/>
              <a:t>- kosmischer Strahlungshintergrund </a:t>
            </a:r>
            <a:r>
              <a:rPr lang="de-DE" b="0" i="1"/>
              <a:t>T</a:t>
            </a:r>
            <a:r>
              <a:rPr lang="de-DE" b="0"/>
              <a:t> = 2,725 K, </a:t>
            </a:r>
            <a:r>
              <a:rPr lang="de-DE" b="0" i="1">
                <a:latin typeface="Symbol" panose="05050102010706020507" pitchFamily="18" charset="2"/>
              </a:rPr>
              <a:t>l</a:t>
            </a:r>
            <a:r>
              <a:rPr lang="de-DE" b="0" baseline="-25000">
                <a:cs typeface="Times New Roman" panose="02020603050405020304" pitchFamily="18" charset="0"/>
              </a:rPr>
              <a:t>max</a:t>
            </a:r>
            <a:r>
              <a:rPr lang="de-DE" b="0"/>
              <a:t> ≈ 1063 </a:t>
            </a:r>
            <a:r>
              <a:rPr lang="de-DE" b="0">
                <a:latin typeface="Symbol" panose="05050102010706020507" pitchFamily="18" charset="2"/>
              </a:rPr>
              <a:t>m</a:t>
            </a:r>
            <a:r>
              <a:rPr lang="de-DE" b="0"/>
              <a:t>m</a:t>
            </a:r>
          </a:p>
          <a:p>
            <a:endParaRPr lang="de-DE" b="0"/>
          </a:p>
          <a:p>
            <a:endParaRPr lang="de-DE" b="0"/>
          </a:p>
          <a:p>
            <a:r>
              <a:rPr lang="de-DE"/>
              <a:t>Wiensches Verschiebungsgesetz</a:t>
            </a:r>
          </a:p>
          <a:p>
            <a:endParaRPr lang="de-DE" b="0"/>
          </a:p>
          <a:p>
            <a:r>
              <a:rPr lang="de-DE" b="0"/>
              <a:t>Wellenlänge</a:t>
            </a:r>
          </a:p>
          <a:p>
            <a:endParaRPr lang="de-DE" b="0"/>
          </a:p>
          <a:p>
            <a:r>
              <a:rPr lang="de-DE"/>
              <a:t>Stefan-Boltzmann-Gesetz</a:t>
            </a:r>
          </a:p>
          <a:p>
            <a:endParaRPr lang="de-DE" b="0"/>
          </a:p>
          <a:p>
            <a:r>
              <a:rPr lang="de-DE" b="0"/>
              <a:t>Leistung/Fläche </a:t>
            </a:r>
          </a:p>
          <a:p>
            <a:endParaRPr lang="de-DE" b="0"/>
          </a:p>
        </p:txBody>
      </p:sp>
      <p:pic>
        <p:nvPicPr>
          <p:cNvPr id="5" name="Grafik 4">
            <a:extLst>
              <a:ext uri="{FF2B5EF4-FFF2-40B4-BE49-F238E27FC236}">
                <a16:creationId xmlns:a16="http://schemas.microsoft.com/office/drawing/2014/main" id="{B00B6F80-A32B-4CD1-B487-AF5DF2ACA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212" y="385081"/>
            <a:ext cx="1772560" cy="1329420"/>
          </a:xfrm>
          <a:prstGeom prst="rect">
            <a:avLst/>
          </a:prstGeom>
        </p:spPr>
      </p:pic>
      <p:pic>
        <p:nvPicPr>
          <p:cNvPr id="7" name="Picture 15" descr="File:Sonne Strahlungsintensitaet.svg">
            <a:extLst>
              <a:ext uri="{FF2B5EF4-FFF2-40B4-BE49-F238E27FC236}">
                <a16:creationId xmlns:a16="http://schemas.microsoft.com/office/drawing/2014/main" id="{1103BA03-63C3-47A7-A200-389C0AB99F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2" y="2906004"/>
            <a:ext cx="2857500" cy="159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8">
            <a:extLst>
              <a:ext uri="{FF2B5EF4-FFF2-40B4-BE49-F238E27FC236}">
                <a16:creationId xmlns:a16="http://schemas.microsoft.com/office/drawing/2014/main" id="{85E80860-717F-437A-AED1-86D563CDCD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4345" y="4490357"/>
            <a:ext cx="2791969" cy="2233575"/>
          </a:xfrm>
          <a:prstGeom prst="rect">
            <a:avLst/>
          </a:prstGeom>
        </p:spPr>
      </p:pic>
      <p:sp>
        <p:nvSpPr>
          <p:cNvPr id="10" name="Textfeld 9">
            <a:extLst>
              <a:ext uri="{FF2B5EF4-FFF2-40B4-BE49-F238E27FC236}">
                <a16:creationId xmlns:a16="http://schemas.microsoft.com/office/drawing/2014/main" id="{31C23728-3D0F-4814-B726-27336D763E41}"/>
              </a:ext>
            </a:extLst>
          </p:cNvPr>
          <p:cNvSpPr txBox="1"/>
          <p:nvPr/>
        </p:nvSpPr>
        <p:spPr>
          <a:xfrm>
            <a:off x="436899" y="5034512"/>
            <a:ext cx="4628190" cy="1169551"/>
          </a:xfrm>
          <a:prstGeom prst="rect">
            <a:avLst/>
          </a:prstGeom>
          <a:noFill/>
        </p:spPr>
        <p:txBody>
          <a:bodyPr wrap="none" rtlCol="0">
            <a:spAutoFit/>
          </a:bodyPr>
          <a:lstStyle/>
          <a:p>
            <a:r>
              <a:rPr lang="de-DE" sz="1400" b="0"/>
              <a:t>Oben: Sonnenspektrum, modifiziert durch Vorgänge in der </a:t>
            </a:r>
          </a:p>
          <a:p>
            <a:r>
              <a:rPr lang="de-DE" sz="1400" b="0"/>
              <a:t>Sonnen- und Erdatmosphäre.</a:t>
            </a:r>
          </a:p>
          <a:p>
            <a:r>
              <a:rPr lang="de-DE" sz="1400" b="0"/>
              <a:t>Unten: Spektrum der kosmischen Hintergrundstrahlung. Das </a:t>
            </a:r>
          </a:p>
          <a:p>
            <a:r>
              <a:rPr lang="de-DE" sz="1400" b="0"/>
              <a:t>Maximum als Funktion der Frequenz (hier in Schwingungen  </a:t>
            </a:r>
          </a:p>
          <a:p>
            <a:r>
              <a:rPr lang="de-DE" sz="1400" b="0"/>
              <a:t>pro cm) ist nicht bei 1/</a:t>
            </a:r>
            <a:r>
              <a:rPr lang="de-DE" sz="1400" b="0" i="1">
                <a:latin typeface="Symbol" panose="05050102010706020507" pitchFamily="18" charset="2"/>
              </a:rPr>
              <a:t>l</a:t>
            </a:r>
            <a:r>
              <a:rPr lang="de-DE" sz="1400" b="0" baseline="-25000"/>
              <a:t>max</a:t>
            </a:r>
            <a:r>
              <a:rPr lang="de-DE" sz="1400" b="0"/>
              <a:t>, weil   </a:t>
            </a:r>
          </a:p>
        </p:txBody>
      </p:sp>
      <p:graphicFrame>
        <p:nvGraphicFramePr>
          <p:cNvPr id="11" name="Object 6">
            <a:extLst>
              <a:ext uri="{FF2B5EF4-FFF2-40B4-BE49-F238E27FC236}">
                <a16:creationId xmlns:a16="http://schemas.microsoft.com/office/drawing/2014/main" id="{03A37579-978D-4E96-840D-72A5FA2F0ED1}"/>
              </a:ext>
            </a:extLst>
          </p:cNvPr>
          <p:cNvGraphicFramePr>
            <a:graphicFrameLocks noChangeAspect="1"/>
          </p:cNvGraphicFramePr>
          <p:nvPr/>
        </p:nvGraphicFramePr>
        <p:xfrm>
          <a:off x="546100" y="6204063"/>
          <a:ext cx="3240088" cy="508000"/>
        </p:xfrm>
        <a:graphic>
          <a:graphicData uri="http://schemas.openxmlformats.org/presentationml/2006/ole">
            <mc:AlternateContent xmlns:mc="http://schemas.openxmlformats.org/markup-compatibility/2006">
              <mc:Choice xmlns:v="urn:schemas-microsoft-com:vml" Requires="v">
                <p:oleObj spid="_x0000_s23671" name="Equation" r:id="rId8" imgW="2501640" imgH="393480" progId="Equation.DSMT4">
                  <p:embed/>
                </p:oleObj>
              </mc:Choice>
              <mc:Fallback>
                <p:oleObj name="Equation" r:id="rId8" imgW="2501640" imgH="393480" progId="Equation.DSMT4">
                  <p:embed/>
                  <p:pic>
                    <p:nvPicPr>
                      <p:cNvPr id="11" name="Object 6">
                        <a:extLst>
                          <a:ext uri="{FF2B5EF4-FFF2-40B4-BE49-F238E27FC236}">
                            <a16:creationId xmlns:a16="http://schemas.microsoft.com/office/drawing/2014/main" id="{03A37579-978D-4E96-840D-72A5FA2F0ED1}"/>
                          </a:ext>
                        </a:extLst>
                      </p:cNvPr>
                      <p:cNvPicPr>
                        <a:picLocks noChangeAspect="1" noChangeArrowheads="1"/>
                      </p:cNvPicPr>
                      <p:nvPr/>
                    </p:nvPicPr>
                    <p:blipFill>
                      <a:blip r:embed="rId9"/>
                      <a:srcRect/>
                      <a:stretch>
                        <a:fillRect/>
                      </a:stretch>
                    </p:blipFill>
                    <p:spPr bwMode="auto">
                      <a:xfrm>
                        <a:off x="546100" y="6204063"/>
                        <a:ext cx="32400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a:extLst>
              <a:ext uri="{FF2B5EF4-FFF2-40B4-BE49-F238E27FC236}">
                <a16:creationId xmlns:a16="http://schemas.microsoft.com/office/drawing/2014/main" id="{4F0E50A9-F696-4464-9D3C-0DFDEF249DFF}"/>
              </a:ext>
            </a:extLst>
          </p:cNvPr>
          <p:cNvGraphicFramePr>
            <a:graphicFrameLocks noChangeAspect="1"/>
          </p:cNvGraphicFramePr>
          <p:nvPr>
            <p:extLst>
              <p:ext uri="{D42A27DB-BD31-4B8C-83A1-F6EECF244321}">
                <p14:modId xmlns:p14="http://schemas.microsoft.com/office/powerpoint/2010/main" val="2630822581"/>
              </p:ext>
            </p:extLst>
          </p:nvPr>
        </p:nvGraphicFramePr>
        <p:xfrm>
          <a:off x="1563462" y="3113088"/>
          <a:ext cx="2476500" cy="588962"/>
        </p:xfrm>
        <a:graphic>
          <a:graphicData uri="http://schemas.openxmlformats.org/presentationml/2006/ole">
            <mc:AlternateContent xmlns:mc="http://schemas.openxmlformats.org/markup-compatibility/2006">
              <mc:Choice xmlns:v="urn:schemas-microsoft-com:vml" Requires="v">
                <p:oleObj spid="_x0000_s23672" name="Equation" r:id="rId10" imgW="1650960" imgH="393480" progId="Equation.DSMT4">
                  <p:embed/>
                </p:oleObj>
              </mc:Choice>
              <mc:Fallback>
                <p:oleObj name="Equation" r:id="rId10" imgW="1650960" imgH="393480" progId="Equation.DSMT4">
                  <p:embed/>
                  <p:pic>
                    <p:nvPicPr>
                      <p:cNvPr id="14" name="Object 6">
                        <a:extLst>
                          <a:ext uri="{FF2B5EF4-FFF2-40B4-BE49-F238E27FC236}">
                            <a16:creationId xmlns:a16="http://schemas.microsoft.com/office/drawing/2014/main" id="{4F0E50A9-F696-4464-9D3C-0DFDEF249DFF}"/>
                          </a:ext>
                        </a:extLst>
                      </p:cNvPr>
                      <p:cNvPicPr>
                        <a:picLocks noChangeAspect="1" noChangeArrowheads="1"/>
                      </p:cNvPicPr>
                      <p:nvPr/>
                    </p:nvPicPr>
                    <p:blipFill>
                      <a:blip r:embed="rId11"/>
                      <a:srcRect/>
                      <a:stretch>
                        <a:fillRect/>
                      </a:stretch>
                    </p:blipFill>
                    <p:spPr bwMode="auto">
                      <a:xfrm>
                        <a:off x="1563462" y="3113088"/>
                        <a:ext cx="2476500" cy="588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6">
            <a:extLst>
              <a:ext uri="{FF2B5EF4-FFF2-40B4-BE49-F238E27FC236}">
                <a16:creationId xmlns:a16="http://schemas.microsoft.com/office/drawing/2014/main" id="{ED62F41A-DD11-41E0-B224-7808C6B17E4B}"/>
              </a:ext>
            </a:extLst>
          </p:cNvPr>
          <p:cNvGraphicFramePr>
            <a:graphicFrameLocks noChangeAspect="1"/>
          </p:cNvGraphicFramePr>
          <p:nvPr>
            <p:extLst>
              <p:ext uri="{D42A27DB-BD31-4B8C-83A1-F6EECF244321}">
                <p14:modId xmlns:p14="http://schemas.microsoft.com/office/powerpoint/2010/main" val="3514391917"/>
              </p:ext>
            </p:extLst>
          </p:nvPr>
        </p:nvGraphicFramePr>
        <p:xfrm>
          <a:off x="1913380" y="4086536"/>
          <a:ext cx="2895600" cy="646113"/>
        </p:xfrm>
        <a:graphic>
          <a:graphicData uri="http://schemas.openxmlformats.org/presentationml/2006/ole">
            <mc:AlternateContent xmlns:mc="http://schemas.openxmlformats.org/markup-compatibility/2006">
              <mc:Choice xmlns:v="urn:schemas-microsoft-com:vml" Requires="v">
                <p:oleObj spid="_x0000_s23673" name="Equation" r:id="rId12" imgW="1930320" imgH="431640" progId="Equation.DSMT4">
                  <p:embed/>
                </p:oleObj>
              </mc:Choice>
              <mc:Fallback>
                <p:oleObj name="Equation" r:id="rId12" imgW="1930320" imgH="431640" progId="Equation.DSMT4">
                  <p:embed/>
                  <p:pic>
                    <p:nvPicPr>
                      <p:cNvPr id="15" name="Object 6">
                        <a:extLst>
                          <a:ext uri="{FF2B5EF4-FFF2-40B4-BE49-F238E27FC236}">
                            <a16:creationId xmlns:a16="http://schemas.microsoft.com/office/drawing/2014/main" id="{ED62F41A-DD11-41E0-B224-7808C6B17E4B}"/>
                          </a:ext>
                        </a:extLst>
                      </p:cNvPr>
                      <p:cNvPicPr>
                        <a:picLocks noChangeAspect="1" noChangeArrowheads="1"/>
                      </p:cNvPicPr>
                      <p:nvPr/>
                    </p:nvPicPr>
                    <p:blipFill>
                      <a:blip r:embed="rId13"/>
                      <a:srcRect/>
                      <a:stretch>
                        <a:fillRect/>
                      </a:stretch>
                    </p:blipFill>
                    <p:spPr bwMode="auto">
                      <a:xfrm>
                        <a:off x="1913380" y="4086536"/>
                        <a:ext cx="28956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feld 11">
            <a:extLst>
              <a:ext uri="{FF2B5EF4-FFF2-40B4-BE49-F238E27FC236}">
                <a16:creationId xmlns:a16="http://schemas.microsoft.com/office/drawing/2014/main" id="{A934EE6A-2F5C-4B1D-A64C-F4DB09F1419F}"/>
              </a:ext>
            </a:extLst>
          </p:cNvPr>
          <p:cNvSpPr txBox="1"/>
          <p:nvPr/>
        </p:nvSpPr>
        <p:spPr>
          <a:xfrm>
            <a:off x="6238590" y="1709054"/>
            <a:ext cx="1745991" cy="307777"/>
          </a:xfrm>
          <a:prstGeom prst="rect">
            <a:avLst/>
          </a:prstGeom>
          <a:noFill/>
        </p:spPr>
        <p:txBody>
          <a:bodyPr wrap="none" rtlCol="0">
            <a:spAutoFit/>
          </a:bodyPr>
          <a:lstStyle/>
          <a:p>
            <a:r>
              <a:rPr lang="de-DE" sz="1400" b="0"/>
              <a:t>Wärmebildaufnahme </a:t>
            </a:r>
          </a:p>
        </p:txBody>
      </p:sp>
      <p:pic>
        <p:nvPicPr>
          <p:cNvPr id="4" name="Audio 3">
            <a:hlinkClick r:id="" action="ppaction://media"/>
            <a:extLst>
              <a:ext uri="{FF2B5EF4-FFF2-40B4-BE49-F238E27FC236}">
                <a16:creationId xmlns:a16="http://schemas.microsoft.com/office/drawing/2014/main" id="{FE0DF7B7-34F4-4B09-9E9F-B65EC2AC977C}"/>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948804648"/>
      </p:ext>
    </p:extLst>
  </p:cSld>
  <p:clrMapOvr>
    <a:masterClrMapping/>
  </p:clrMapOvr>
  <mc:AlternateContent xmlns:mc="http://schemas.openxmlformats.org/markup-compatibility/2006">
    <mc:Choice xmlns:p14="http://schemas.microsoft.com/office/powerpoint/2010/main" Requires="p14">
      <p:transition spd="slow" p14:dur="2000" advTm="52055"/>
    </mc:Choice>
    <mc:Fallback>
      <p:transition spd="slow" advTm="52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feld 15">
            <a:extLst>
              <a:ext uri="{FF2B5EF4-FFF2-40B4-BE49-F238E27FC236}">
                <a16:creationId xmlns:a16="http://schemas.microsoft.com/office/drawing/2014/main" id="{C5112E6E-D960-45A6-A7E3-013C5A3DD3EF}"/>
              </a:ext>
            </a:extLst>
          </p:cNvPr>
          <p:cNvSpPr txBox="1"/>
          <p:nvPr/>
        </p:nvSpPr>
        <p:spPr>
          <a:xfrm flipH="1">
            <a:off x="274319" y="538843"/>
            <a:ext cx="3682638" cy="3662541"/>
          </a:xfrm>
          <a:prstGeom prst="rect">
            <a:avLst/>
          </a:prstGeom>
          <a:noFill/>
        </p:spPr>
        <p:txBody>
          <a:bodyPr wrap="square" rtlCol="0">
            <a:spAutoFit/>
          </a:bodyPr>
          <a:lstStyle/>
          <a:p>
            <a:r>
              <a:rPr lang="de-DE"/>
              <a:t>Kosmische Hintergrundstrahlung</a:t>
            </a:r>
          </a:p>
          <a:p>
            <a:endParaRPr lang="de-DE" sz="800" b="0"/>
          </a:p>
          <a:p>
            <a:r>
              <a:rPr lang="de-DE" b="0"/>
              <a:t>Entdeckt 1964 (A. Penzias, R. Wilson).</a:t>
            </a:r>
          </a:p>
          <a:p>
            <a:endParaRPr lang="de-DE" b="0"/>
          </a:p>
          <a:p>
            <a:endParaRPr lang="de-DE" b="0"/>
          </a:p>
          <a:p>
            <a:endParaRPr lang="de-DE" b="0"/>
          </a:p>
          <a:p>
            <a:endParaRPr lang="de-DE" b="0"/>
          </a:p>
          <a:p>
            <a:endParaRPr lang="de-DE" b="0"/>
          </a:p>
          <a:p>
            <a:endParaRPr lang="de-DE" b="0"/>
          </a:p>
          <a:p>
            <a:endParaRPr lang="de-DE" b="0"/>
          </a:p>
          <a:p>
            <a:endParaRPr lang="de-DE" b="0"/>
          </a:p>
          <a:p>
            <a:r>
              <a:rPr lang="de-DE" b="0"/>
              <a:t>Strahlung aus der Zeit, als das </a:t>
            </a:r>
          </a:p>
          <a:p>
            <a:r>
              <a:rPr lang="de-DE" b="0"/>
              <a:t>Universum soweit abgekühlt war,</a:t>
            </a:r>
          </a:p>
          <a:p>
            <a:r>
              <a:rPr lang="de-DE" b="0"/>
              <a:t>dass es durchsichtig wurde,</a:t>
            </a:r>
          </a:p>
          <a:p>
            <a:r>
              <a:rPr lang="de-DE" b="0"/>
              <a:t>ca. 380.000 Jahre nach dem Urknall. </a:t>
            </a:r>
          </a:p>
        </p:txBody>
      </p:sp>
      <p:pic>
        <p:nvPicPr>
          <p:cNvPr id="7" name="Picture 6" descr="http://www.om-page.de/Media/Weltenachse2Sm.jpg">
            <a:extLst>
              <a:ext uri="{FF2B5EF4-FFF2-40B4-BE49-F238E27FC236}">
                <a16:creationId xmlns:a16="http://schemas.microsoft.com/office/drawing/2014/main" id="{790DB3C7-27CE-4A3D-B191-7F899210A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785801"/>
            <a:ext cx="4087587" cy="293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liennummernplatzhalter 1">
            <a:extLst>
              <a:ext uri="{FF2B5EF4-FFF2-40B4-BE49-F238E27FC236}">
                <a16:creationId xmlns:a16="http://schemas.microsoft.com/office/drawing/2014/main" id="{D841C4D5-F225-4200-8FB5-5650AE5EE7AC}"/>
              </a:ext>
            </a:extLst>
          </p:cNvPr>
          <p:cNvSpPr>
            <a:spLocks noGrp="1"/>
          </p:cNvSpPr>
          <p:nvPr>
            <p:ph type="sldNum" sz="quarter" idx="10"/>
          </p:nvPr>
        </p:nvSpPr>
        <p:spPr/>
        <p:txBody>
          <a:bodyPr/>
          <a:lstStyle/>
          <a:p>
            <a:fld id="{CE5A282B-6232-4A8B-8BFE-C72C4E4A21A0}" type="slidenum">
              <a:rPr lang="de-DE" smtClean="0"/>
              <a:t>11</a:t>
            </a:fld>
            <a:endParaRPr lang="de-DE"/>
          </a:p>
        </p:txBody>
      </p:sp>
      <p:pic>
        <p:nvPicPr>
          <p:cNvPr id="9" name="Grafik 8">
            <a:extLst>
              <a:ext uri="{FF2B5EF4-FFF2-40B4-BE49-F238E27FC236}">
                <a16:creationId xmlns:a16="http://schemas.microsoft.com/office/drawing/2014/main" id="{70AAD6EC-74CE-4929-AE9A-BB574BC68B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322907"/>
            <a:ext cx="2160814" cy="1623011"/>
          </a:xfrm>
          <a:prstGeom prst="rect">
            <a:avLst/>
          </a:prstGeom>
        </p:spPr>
      </p:pic>
      <p:pic>
        <p:nvPicPr>
          <p:cNvPr id="4" name="Audio 3">
            <a:hlinkClick r:id="" action="ppaction://media"/>
            <a:extLst>
              <a:ext uri="{FF2B5EF4-FFF2-40B4-BE49-F238E27FC236}">
                <a16:creationId xmlns:a16="http://schemas.microsoft.com/office/drawing/2014/main" id="{9E93C754-6219-41FE-8C31-5E0EB5D58F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1105414996"/>
      </p:ext>
    </p:extLst>
  </p:cSld>
  <p:clrMapOvr>
    <a:masterClrMapping/>
  </p:clrMapOvr>
  <mc:AlternateContent xmlns:mc="http://schemas.openxmlformats.org/markup-compatibility/2006">
    <mc:Choice xmlns:p14="http://schemas.microsoft.com/office/powerpoint/2010/main" Requires="p14">
      <p:transition spd="slow" p14:dur="2000" advTm="114468"/>
    </mc:Choice>
    <mc:Fallback>
      <p:transition spd="slow" advTm="114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feld 15">
            <a:extLst>
              <a:ext uri="{FF2B5EF4-FFF2-40B4-BE49-F238E27FC236}">
                <a16:creationId xmlns:a16="http://schemas.microsoft.com/office/drawing/2014/main" id="{C5112E6E-D960-45A6-A7E3-013C5A3DD3EF}"/>
              </a:ext>
            </a:extLst>
          </p:cNvPr>
          <p:cNvSpPr txBox="1"/>
          <p:nvPr/>
        </p:nvSpPr>
        <p:spPr>
          <a:xfrm flipH="1">
            <a:off x="274319" y="538843"/>
            <a:ext cx="3682638" cy="3662541"/>
          </a:xfrm>
          <a:prstGeom prst="rect">
            <a:avLst/>
          </a:prstGeom>
          <a:noFill/>
        </p:spPr>
        <p:txBody>
          <a:bodyPr wrap="square" rtlCol="0">
            <a:spAutoFit/>
          </a:bodyPr>
          <a:lstStyle/>
          <a:p>
            <a:r>
              <a:rPr lang="de-DE"/>
              <a:t>Kosmische Hintergrundstrahlung</a:t>
            </a:r>
          </a:p>
          <a:p>
            <a:endParaRPr lang="de-DE" sz="800" b="0"/>
          </a:p>
          <a:p>
            <a:r>
              <a:rPr lang="de-DE" b="0"/>
              <a:t>Entdeckt 1964 (A. Penzias, R. Wilson).</a:t>
            </a:r>
          </a:p>
          <a:p>
            <a:endParaRPr lang="de-DE" b="0"/>
          </a:p>
          <a:p>
            <a:endParaRPr lang="de-DE" b="0"/>
          </a:p>
          <a:p>
            <a:endParaRPr lang="de-DE" b="0"/>
          </a:p>
          <a:p>
            <a:endParaRPr lang="de-DE" b="0"/>
          </a:p>
          <a:p>
            <a:endParaRPr lang="de-DE" b="0"/>
          </a:p>
          <a:p>
            <a:endParaRPr lang="de-DE" b="0"/>
          </a:p>
          <a:p>
            <a:endParaRPr lang="de-DE" b="0"/>
          </a:p>
          <a:p>
            <a:endParaRPr lang="de-DE" b="0"/>
          </a:p>
          <a:p>
            <a:r>
              <a:rPr lang="de-DE" b="0"/>
              <a:t>Strahlung aus der Zeit, als das </a:t>
            </a:r>
          </a:p>
          <a:p>
            <a:r>
              <a:rPr lang="de-DE" b="0"/>
              <a:t>Universum soweit abgekühlt war,</a:t>
            </a:r>
          </a:p>
          <a:p>
            <a:r>
              <a:rPr lang="de-DE" b="0"/>
              <a:t>dass es durchsichtig wurde,</a:t>
            </a:r>
          </a:p>
          <a:p>
            <a:r>
              <a:rPr lang="de-DE" b="0"/>
              <a:t>ca. 380.000 Jahre nach dem Urknall. </a:t>
            </a:r>
          </a:p>
        </p:txBody>
      </p:sp>
      <p:pic>
        <p:nvPicPr>
          <p:cNvPr id="7" name="Picture 6" descr="http://www.om-page.de/Media/Weltenachse2Sm.jpg">
            <a:extLst>
              <a:ext uri="{FF2B5EF4-FFF2-40B4-BE49-F238E27FC236}">
                <a16:creationId xmlns:a16="http://schemas.microsoft.com/office/drawing/2014/main" id="{790DB3C7-27CE-4A3D-B191-7F899210A0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785801"/>
            <a:ext cx="4087587" cy="293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liennummernplatzhalter 1">
            <a:extLst>
              <a:ext uri="{FF2B5EF4-FFF2-40B4-BE49-F238E27FC236}">
                <a16:creationId xmlns:a16="http://schemas.microsoft.com/office/drawing/2014/main" id="{D841C4D5-F225-4200-8FB5-5650AE5EE7AC}"/>
              </a:ext>
            </a:extLst>
          </p:cNvPr>
          <p:cNvSpPr>
            <a:spLocks noGrp="1"/>
          </p:cNvSpPr>
          <p:nvPr>
            <p:ph type="sldNum" sz="quarter" idx="10"/>
          </p:nvPr>
        </p:nvSpPr>
        <p:spPr/>
        <p:txBody>
          <a:bodyPr/>
          <a:lstStyle/>
          <a:p>
            <a:fld id="{CE5A282B-6232-4A8B-8BFE-C72C4E4A21A0}" type="slidenum">
              <a:rPr lang="de-DE" smtClean="0"/>
              <a:t>12</a:t>
            </a:fld>
            <a:endParaRPr lang="de-DE"/>
          </a:p>
        </p:txBody>
      </p:sp>
      <p:pic>
        <p:nvPicPr>
          <p:cNvPr id="9" name="Grafik 8">
            <a:extLst>
              <a:ext uri="{FF2B5EF4-FFF2-40B4-BE49-F238E27FC236}">
                <a16:creationId xmlns:a16="http://schemas.microsoft.com/office/drawing/2014/main" id="{70AAD6EC-74CE-4929-AE9A-BB574BC68B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322907"/>
            <a:ext cx="2160814" cy="1623011"/>
          </a:xfrm>
          <a:prstGeom prst="rect">
            <a:avLst/>
          </a:prstGeom>
        </p:spPr>
      </p:pic>
      <p:pic>
        <p:nvPicPr>
          <p:cNvPr id="10" name="Picture 10" descr="http://media0.faz.net/ppmedia/aktuell/3780044545/1.1571578/article_multimedia_overview/cosmic-background-explorer.jpg">
            <a:extLst>
              <a:ext uri="{FF2B5EF4-FFF2-40B4-BE49-F238E27FC236}">
                <a16:creationId xmlns:a16="http://schemas.microsoft.com/office/drawing/2014/main" id="{A2DC105F-DF5A-4DF6-8305-FB99F1BA97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4465" y="364559"/>
            <a:ext cx="4189322" cy="23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http://www.universeadventure.org/big_bang/images/cmb-COBEMap.gif">
            <a:extLst>
              <a:ext uri="{FF2B5EF4-FFF2-40B4-BE49-F238E27FC236}">
                <a16:creationId xmlns:a16="http://schemas.microsoft.com/office/drawing/2014/main" id="{EC64D6A0-A360-4FE2-B9C8-70F5C017CF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6925102" y="2763158"/>
            <a:ext cx="1244628" cy="95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feld 12">
            <a:extLst>
              <a:ext uri="{FF2B5EF4-FFF2-40B4-BE49-F238E27FC236}">
                <a16:creationId xmlns:a16="http://schemas.microsoft.com/office/drawing/2014/main" id="{82630DB8-36E7-40DB-8BBA-5EFFF45C6E29}"/>
              </a:ext>
            </a:extLst>
          </p:cNvPr>
          <p:cNvSpPr txBox="1"/>
          <p:nvPr/>
        </p:nvSpPr>
        <p:spPr>
          <a:xfrm>
            <a:off x="3784465" y="2947927"/>
            <a:ext cx="3047244" cy="584775"/>
          </a:xfrm>
          <a:prstGeom prst="rect">
            <a:avLst/>
          </a:prstGeom>
          <a:noFill/>
        </p:spPr>
        <p:txBody>
          <a:bodyPr wrap="none" rtlCol="0">
            <a:spAutoFit/>
          </a:bodyPr>
          <a:lstStyle/>
          <a:p>
            <a:r>
              <a:rPr lang="de-DE" b="0"/>
              <a:t>Karte der Temperaturfluktuationen</a:t>
            </a:r>
          </a:p>
          <a:p>
            <a:r>
              <a:rPr lang="de-DE" b="0"/>
              <a:t>im </a:t>
            </a:r>
            <a:r>
              <a:rPr lang="de-DE" b="0">
                <a:latin typeface="Symbol" panose="05050102010706020507" pitchFamily="18" charset="2"/>
              </a:rPr>
              <a:t>m</a:t>
            </a:r>
            <a:r>
              <a:rPr lang="de-DE" b="0"/>
              <a:t>K-Bereich (COBE 1992)</a:t>
            </a:r>
          </a:p>
        </p:txBody>
      </p:sp>
      <p:pic>
        <p:nvPicPr>
          <p:cNvPr id="5" name="Audio 4">
            <a:hlinkClick r:id="" action="ppaction://media"/>
            <a:extLst>
              <a:ext uri="{FF2B5EF4-FFF2-40B4-BE49-F238E27FC236}">
                <a16:creationId xmlns:a16="http://schemas.microsoft.com/office/drawing/2014/main" id="{431B3E79-6568-4B55-9984-09359D57C31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928601013"/>
      </p:ext>
    </p:extLst>
  </p:cSld>
  <p:clrMapOvr>
    <a:masterClrMapping/>
  </p:clrMapOvr>
  <mc:AlternateContent xmlns:mc="http://schemas.openxmlformats.org/markup-compatibility/2006">
    <mc:Choice xmlns:p14="http://schemas.microsoft.com/office/powerpoint/2010/main" Requires="p14">
      <p:transition spd="slow" p14:dur="2000" advTm="91247"/>
    </mc:Choice>
    <mc:Fallback>
      <p:transition spd="slow" advTm="912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41C4D5-F225-4200-8FB5-5650AE5EE7AC}"/>
              </a:ext>
            </a:extLst>
          </p:cNvPr>
          <p:cNvSpPr>
            <a:spLocks noGrp="1"/>
          </p:cNvSpPr>
          <p:nvPr>
            <p:ph type="sldNum" sz="quarter" idx="10"/>
          </p:nvPr>
        </p:nvSpPr>
        <p:spPr/>
        <p:txBody>
          <a:bodyPr/>
          <a:lstStyle/>
          <a:p>
            <a:fld id="{CE5A282B-6232-4A8B-8BFE-C72C4E4A21A0}" type="slidenum">
              <a:rPr lang="de-DE" smtClean="0"/>
              <a:t>13</a:t>
            </a:fld>
            <a:endParaRPr lang="de-DE"/>
          </a:p>
        </p:txBody>
      </p:sp>
      <p:pic>
        <p:nvPicPr>
          <p:cNvPr id="10" name="Picture 10" descr="http://media0.faz.net/ppmedia/aktuell/3780044545/1.1571578/article_multimedia_overview/cosmic-background-explorer.jpg">
            <a:extLst>
              <a:ext uri="{FF2B5EF4-FFF2-40B4-BE49-F238E27FC236}">
                <a16:creationId xmlns:a16="http://schemas.microsoft.com/office/drawing/2014/main" id="{A2DC105F-DF5A-4DF6-8305-FB99F1BA9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465" y="364559"/>
            <a:ext cx="4189322" cy="23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s://upload.wikimedia.org/wikipedia/commons/thumb/5/56/Baby_Universe.jpg/1280px-Baby_Universe.jpg">
            <a:extLst>
              <a:ext uri="{FF2B5EF4-FFF2-40B4-BE49-F238E27FC236}">
                <a16:creationId xmlns:a16="http://schemas.microsoft.com/office/drawing/2014/main" id="{233BE632-181E-4DFA-BDB3-902DEFD252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6328" y="522405"/>
            <a:ext cx="4133195" cy="206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WMAP spacecraft.jpg">
            <a:extLst>
              <a:ext uri="{FF2B5EF4-FFF2-40B4-BE49-F238E27FC236}">
                <a16:creationId xmlns:a16="http://schemas.microsoft.com/office/drawing/2014/main" id="{2D0A3685-69F1-465D-BDD7-23959C8053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91494" y="2523360"/>
            <a:ext cx="1063936" cy="1128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feld 12">
            <a:extLst>
              <a:ext uri="{FF2B5EF4-FFF2-40B4-BE49-F238E27FC236}">
                <a16:creationId xmlns:a16="http://schemas.microsoft.com/office/drawing/2014/main" id="{646446B5-EFD5-4914-AB99-0B840F1B2433}"/>
              </a:ext>
            </a:extLst>
          </p:cNvPr>
          <p:cNvSpPr txBox="1"/>
          <p:nvPr/>
        </p:nvSpPr>
        <p:spPr>
          <a:xfrm>
            <a:off x="3784465" y="2947927"/>
            <a:ext cx="3105722" cy="584775"/>
          </a:xfrm>
          <a:prstGeom prst="rect">
            <a:avLst/>
          </a:prstGeom>
          <a:noFill/>
        </p:spPr>
        <p:txBody>
          <a:bodyPr wrap="none" rtlCol="0">
            <a:spAutoFit/>
          </a:bodyPr>
          <a:lstStyle/>
          <a:p>
            <a:r>
              <a:rPr lang="de-DE" b="0"/>
              <a:t>Karte der Temperaturfluktuationen</a:t>
            </a:r>
          </a:p>
          <a:p>
            <a:r>
              <a:rPr lang="de-DE" b="0"/>
              <a:t>im </a:t>
            </a:r>
            <a:r>
              <a:rPr lang="de-DE" b="0">
                <a:latin typeface="Symbol" panose="05050102010706020507" pitchFamily="18" charset="2"/>
              </a:rPr>
              <a:t>m</a:t>
            </a:r>
            <a:r>
              <a:rPr lang="de-DE" b="0"/>
              <a:t>K-Bereich (WMAP 2008)</a:t>
            </a:r>
          </a:p>
        </p:txBody>
      </p:sp>
      <p:pic>
        <p:nvPicPr>
          <p:cNvPr id="14" name="Picture 6" descr="http://www.om-page.de/Media/Weltenachse2Sm.jpg">
            <a:extLst>
              <a:ext uri="{FF2B5EF4-FFF2-40B4-BE49-F238E27FC236}">
                <a16:creationId xmlns:a16="http://schemas.microsoft.com/office/drawing/2014/main" id="{5C1EC121-CB41-4389-9D5C-7D4C5F57EB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6200" y="3785801"/>
            <a:ext cx="4087587" cy="293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fik 14">
            <a:extLst>
              <a:ext uri="{FF2B5EF4-FFF2-40B4-BE49-F238E27FC236}">
                <a16:creationId xmlns:a16="http://schemas.microsoft.com/office/drawing/2014/main" id="{6D783EA7-A170-443C-B460-B13F3711E7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00" y="1322907"/>
            <a:ext cx="2160814" cy="1623011"/>
          </a:xfrm>
          <a:prstGeom prst="rect">
            <a:avLst/>
          </a:prstGeom>
        </p:spPr>
      </p:pic>
      <p:sp>
        <p:nvSpPr>
          <p:cNvPr id="16" name="Textfeld 15">
            <a:extLst>
              <a:ext uri="{FF2B5EF4-FFF2-40B4-BE49-F238E27FC236}">
                <a16:creationId xmlns:a16="http://schemas.microsoft.com/office/drawing/2014/main" id="{90548076-64E2-4101-BC0C-1923AAD68438}"/>
              </a:ext>
            </a:extLst>
          </p:cNvPr>
          <p:cNvSpPr txBox="1"/>
          <p:nvPr/>
        </p:nvSpPr>
        <p:spPr>
          <a:xfrm flipH="1">
            <a:off x="274319" y="538843"/>
            <a:ext cx="3682638" cy="3908762"/>
          </a:xfrm>
          <a:prstGeom prst="rect">
            <a:avLst/>
          </a:prstGeom>
          <a:noFill/>
        </p:spPr>
        <p:txBody>
          <a:bodyPr wrap="square" rtlCol="0">
            <a:spAutoFit/>
          </a:bodyPr>
          <a:lstStyle/>
          <a:p>
            <a:r>
              <a:rPr lang="de-DE"/>
              <a:t>Kosmische Hintergrundstrahlung</a:t>
            </a:r>
          </a:p>
          <a:p>
            <a:endParaRPr lang="de-DE" sz="800" b="0"/>
          </a:p>
          <a:p>
            <a:r>
              <a:rPr lang="de-DE" b="0"/>
              <a:t>Entdeckt 1964 (A. Penzias, R. Wilson).</a:t>
            </a:r>
          </a:p>
          <a:p>
            <a:endParaRPr lang="de-DE" b="0"/>
          </a:p>
          <a:p>
            <a:endParaRPr lang="de-DE" b="0"/>
          </a:p>
          <a:p>
            <a:endParaRPr lang="de-DE" b="0"/>
          </a:p>
          <a:p>
            <a:endParaRPr lang="de-DE" b="0"/>
          </a:p>
          <a:p>
            <a:endParaRPr lang="de-DE" b="0"/>
          </a:p>
          <a:p>
            <a:endParaRPr lang="de-DE" b="0"/>
          </a:p>
          <a:p>
            <a:endParaRPr lang="de-DE" b="0"/>
          </a:p>
          <a:p>
            <a:endParaRPr lang="de-DE" b="0"/>
          </a:p>
          <a:p>
            <a:r>
              <a:rPr lang="de-DE" b="0"/>
              <a:t>Strahlung aus der Zeit, als das </a:t>
            </a:r>
          </a:p>
          <a:p>
            <a:r>
              <a:rPr lang="de-DE" b="0"/>
              <a:t>Universum soweit abgekühlt war,</a:t>
            </a:r>
          </a:p>
          <a:p>
            <a:r>
              <a:rPr lang="de-DE" b="0"/>
              <a:t>dass es durchsichtig wurde,</a:t>
            </a:r>
          </a:p>
          <a:p>
            <a:r>
              <a:rPr lang="de-DE" b="0"/>
              <a:t>ca. 380.000 Jahre nach dem Urknall </a:t>
            </a:r>
          </a:p>
          <a:p>
            <a:r>
              <a:rPr lang="de-DE" b="0"/>
              <a:t> </a:t>
            </a:r>
          </a:p>
        </p:txBody>
      </p:sp>
      <p:pic>
        <p:nvPicPr>
          <p:cNvPr id="3" name="Audio 2">
            <a:hlinkClick r:id="" action="ppaction://media"/>
            <a:extLst>
              <a:ext uri="{FF2B5EF4-FFF2-40B4-BE49-F238E27FC236}">
                <a16:creationId xmlns:a16="http://schemas.microsoft.com/office/drawing/2014/main" id="{04C1E35F-BE6A-4636-808D-08A417D0220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1592032850"/>
      </p:ext>
    </p:extLst>
  </p:cSld>
  <p:clrMapOvr>
    <a:masterClrMapping/>
  </p:clrMapOvr>
  <mc:AlternateContent xmlns:mc="http://schemas.openxmlformats.org/markup-compatibility/2006">
    <mc:Choice xmlns:p14="http://schemas.microsoft.com/office/powerpoint/2010/main" Requires="p14">
      <p:transition spd="slow" p14:dur="2000" advTm="15110"/>
    </mc:Choice>
    <mc:Fallback>
      <p:transition spd="slow" advTm="15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41C4D5-F225-4200-8FB5-5650AE5EE7AC}"/>
              </a:ext>
            </a:extLst>
          </p:cNvPr>
          <p:cNvSpPr>
            <a:spLocks noGrp="1"/>
          </p:cNvSpPr>
          <p:nvPr>
            <p:ph type="sldNum" sz="quarter" idx="10"/>
          </p:nvPr>
        </p:nvSpPr>
        <p:spPr/>
        <p:txBody>
          <a:bodyPr/>
          <a:lstStyle/>
          <a:p>
            <a:fld id="{CE5A282B-6232-4A8B-8BFE-C72C4E4A21A0}" type="slidenum">
              <a:rPr lang="de-DE" smtClean="0"/>
              <a:t>14</a:t>
            </a:fld>
            <a:endParaRPr lang="de-DE"/>
          </a:p>
        </p:txBody>
      </p:sp>
      <p:pic>
        <p:nvPicPr>
          <p:cNvPr id="10" name="Picture 10" descr="http://media0.faz.net/ppmedia/aktuell/3780044545/1.1571578/article_multimedia_overview/cosmic-background-explorer.jpg">
            <a:extLst>
              <a:ext uri="{FF2B5EF4-FFF2-40B4-BE49-F238E27FC236}">
                <a16:creationId xmlns:a16="http://schemas.microsoft.com/office/drawing/2014/main" id="{A2DC105F-DF5A-4DF6-8305-FB99F1BA9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4465" y="364559"/>
            <a:ext cx="4189322" cy="23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descr="https://upload.wikimedia.org/wikipedia/commons/thumb/5/56/Baby_Universe.jpg/1280px-Baby_Universe.jpg">
            <a:extLst>
              <a:ext uri="{FF2B5EF4-FFF2-40B4-BE49-F238E27FC236}">
                <a16:creationId xmlns:a16="http://schemas.microsoft.com/office/drawing/2014/main" id="{233BE632-181E-4DFA-BDB3-902DEFD252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6328" y="522405"/>
            <a:ext cx="4133195" cy="206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descr="http://www.scilogs.de/kosmo/gallery/6/PLANCK_CMBmap_Simulation_Ensslin_MPA.jpg">
            <a:extLst>
              <a:ext uri="{FF2B5EF4-FFF2-40B4-BE49-F238E27FC236}">
                <a16:creationId xmlns:a16="http://schemas.microsoft.com/office/drawing/2014/main" id="{747075D8-00E5-440F-955F-8668485F81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3670" y="504340"/>
            <a:ext cx="4203279" cy="2309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descr="http://images01.futurezone.at/planck.jpg/32.301.678">
            <a:extLst>
              <a:ext uri="{FF2B5EF4-FFF2-40B4-BE49-F238E27FC236}">
                <a16:creationId xmlns:a16="http://schemas.microsoft.com/office/drawing/2014/main" id="{003B26D8-B0AE-49C1-AAD1-5CDD3A7BD8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6995264" y="2666070"/>
            <a:ext cx="1151630" cy="907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feld 12">
            <a:extLst>
              <a:ext uri="{FF2B5EF4-FFF2-40B4-BE49-F238E27FC236}">
                <a16:creationId xmlns:a16="http://schemas.microsoft.com/office/drawing/2014/main" id="{22682852-F06D-4CD5-BA29-F0E81589B675}"/>
              </a:ext>
            </a:extLst>
          </p:cNvPr>
          <p:cNvSpPr txBox="1"/>
          <p:nvPr/>
        </p:nvSpPr>
        <p:spPr>
          <a:xfrm>
            <a:off x="3784465" y="2947927"/>
            <a:ext cx="3121367" cy="584775"/>
          </a:xfrm>
          <a:prstGeom prst="rect">
            <a:avLst/>
          </a:prstGeom>
          <a:noFill/>
        </p:spPr>
        <p:txBody>
          <a:bodyPr wrap="none" rtlCol="0">
            <a:spAutoFit/>
          </a:bodyPr>
          <a:lstStyle/>
          <a:p>
            <a:r>
              <a:rPr lang="de-DE" b="0"/>
              <a:t>Karte der Temperaturfluktuationen</a:t>
            </a:r>
          </a:p>
          <a:p>
            <a:r>
              <a:rPr lang="de-DE" b="0"/>
              <a:t>im </a:t>
            </a:r>
            <a:r>
              <a:rPr lang="de-DE" b="0">
                <a:latin typeface="Symbol" panose="05050102010706020507" pitchFamily="18" charset="2"/>
              </a:rPr>
              <a:t>m</a:t>
            </a:r>
            <a:r>
              <a:rPr lang="de-DE" b="0"/>
              <a:t>K-Bereich (PLANCK 2013)</a:t>
            </a:r>
          </a:p>
        </p:txBody>
      </p:sp>
      <p:pic>
        <p:nvPicPr>
          <p:cNvPr id="14" name="Picture 6" descr="http://www.om-page.de/Media/Weltenachse2Sm.jpg">
            <a:extLst>
              <a:ext uri="{FF2B5EF4-FFF2-40B4-BE49-F238E27FC236}">
                <a16:creationId xmlns:a16="http://schemas.microsoft.com/office/drawing/2014/main" id="{C7029549-DE04-4C36-9B1D-F57060936E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86200" y="3785801"/>
            <a:ext cx="4087587" cy="293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Grafik 14">
            <a:extLst>
              <a:ext uri="{FF2B5EF4-FFF2-40B4-BE49-F238E27FC236}">
                <a16:creationId xmlns:a16="http://schemas.microsoft.com/office/drawing/2014/main" id="{BFDE29C0-0AA2-4492-BAE0-75F786B1B5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1000" y="1322907"/>
            <a:ext cx="2160814" cy="1623011"/>
          </a:xfrm>
          <a:prstGeom prst="rect">
            <a:avLst/>
          </a:prstGeom>
        </p:spPr>
      </p:pic>
      <p:sp>
        <p:nvSpPr>
          <p:cNvPr id="16" name="Textfeld 15">
            <a:extLst>
              <a:ext uri="{FF2B5EF4-FFF2-40B4-BE49-F238E27FC236}">
                <a16:creationId xmlns:a16="http://schemas.microsoft.com/office/drawing/2014/main" id="{EDAAFD9F-196D-403E-8D87-1F506ABCA2A7}"/>
              </a:ext>
            </a:extLst>
          </p:cNvPr>
          <p:cNvSpPr txBox="1"/>
          <p:nvPr/>
        </p:nvSpPr>
        <p:spPr>
          <a:xfrm flipH="1">
            <a:off x="274319" y="538843"/>
            <a:ext cx="3682638" cy="3908762"/>
          </a:xfrm>
          <a:prstGeom prst="rect">
            <a:avLst/>
          </a:prstGeom>
          <a:noFill/>
        </p:spPr>
        <p:txBody>
          <a:bodyPr wrap="square" rtlCol="0">
            <a:spAutoFit/>
          </a:bodyPr>
          <a:lstStyle/>
          <a:p>
            <a:r>
              <a:rPr lang="de-DE"/>
              <a:t>Kosmische Hintergrundstrahlung</a:t>
            </a:r>
          </a:p>
          <a:p>
            <a:endParaRPr lang="de-DE" sz="800" b="0"/>
          </a:p>
          <a:p>
            <a:r>
              <a:rPr lang="de-DE" b="0"/>
              <a:t>Entdeckt 1964 (A. Penzias, R. Wilson).</a:t>
            </a:r>
          </a:p>
          <a:p>
            <a:endParaRPr lang="de-DE" b="0"/>
          </a:p>
          <a:p>
            <a:endParaRPr lang="de-DE" b="0"/>
          </a:p>
          <a:p>
            <a:endParaRPr lang="de-DE" b="0"/>
          </a:p>
          <a:p>
            <a:endParaRPr lang="de-DE" b="0"/>
          </a:p>
          <a:p>
            <a:endParaRPr lang="de-DE" b="0"/>
          </a:p>
          <a:p>
            <a:endParaRPr lang="de-DE" b="0"/>
          </a:p>
          <a:p>
            <a:endParaRPr lang="de-DE" b="0"/>
          </a:p>
          <a:p>
            <a:endParaRPr lang="de-DE" b="0"/>
          </a:p>
          <a:p>
            <a:r>
              <a:rPr lang="de-DE" b="0"/>
              <a:t>Strahlung aus der Zeit, als das </a:t>
            </a:r>
          </a:p>
          <a:p>
            <a:r>
              <a:rPr lang="de-DE" b="0"/>
              <a:t>Universum soweit abgekühlt war,</a:t>
            </a:r>
          </a:p>
          <a:p>
            <a:r>
              <a:rPr lang="de-DE" b="0"/>
              <a:t>dass es durchsichtig wurde,</a:t>
            </a:r>
          </a:p>
          <a:p>
            <a:r>
              <a:rPr lang="de-DE" b="0"/>
              <a:t>ca. 380.000 Jahre nach dem Urknall </a:t>
            </a:r>
          </a:p>
          <a:p>
            <a:r>
              <a:rPr lang="de-DE" b="0"/>
              <a:t> </a:t>
            </a:r>
          </a:p>
        </p:txBody>
      </p:sp>
      <p:pic>
        <p:nvPicPr>
          <p:cNvPr id="3" name="Audio 2">
            <a:hlinkClick r:id="" action="ppaction://media"/>
            <a:extLst>
              <a:ext uri="{FF2B5EF4-FFF2-40B4-BE49-F238E27FC236}">
                <a16:creationId xmlns:a16="http://schemas.microsoft.com/office/drawing/2014/main" id="{565ACCD8-013B-4D16-A16D-57617307B4B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810557435"/>
      </p:ext>
    </p:extLst>
  </p:cSld>
  <p:clrMapOvr>
    <a:masterClrMapping/>
  </p:clrMapOvr>
  <mc:AlternateContent xmlns:mc="http://schemas.openxmlformats.org/markup-compatibility/2006">
    <mc:Choice xmlns:p14="http://schemas.microsoft.com/office/powerpoint/2010/main" Requires="p14">
      <p:transition spd="slow" p14:dur="2000" advTm="34931"/>
    </mc:Choice>
    <mc:Fallback>
      <p:transition spd="slow" advTm="34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841C4D5-F225-4200-8FB5-5650AE5EE7AC}"/>
              </a:ext>
            </a:extLst>
          </p:cNvPr>
          <p:cNvSpPr>
            <a:spLocks noGrp="1"/>
          </p:cNvSpPr>
          <p:nvPr>
            <p:ph type="sldNum" sz="quarter" idx="10"/>
          </p:nvPr>
        </p:nvSpPr>
        <p:spPr/>
        <p:txBody>
          <a:bodyPr/>
          <a:lstStyle/>
          <a:p>
            <a:fld id="{CE5A282B-6232-4A8B-8BFE-C72C4E4A21A0}" type="slidenum">
              <a:rPr lang="de-DE" smtClean="0"/>
              <a:t>15</a:t>
            </a:fld>
            <a:endParaRPr lang="de-DE"/>
          </a:p>
        </p:txBody>
      </p:sp>
      <p:pic>
        <p:nvPicPr>
          <p:cNvPr id="5" name="Grafik 4">
            <a:extLst>
              <a:ext uri="{FF2B5EF4-FFF2-40B4-BE49-F238E27FC236}">
                <a16:creationId xmlns:a16="http://schemas.microsoft.com/office/drawing/2014/main" id="{9A8FD202-D63F-4918-9AF1-1274CCE1F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750" y="391322"/>
            <a:ext cx="4157037" cy="6362811"/>
          </a:xfrm>
          <a:prstGeom prst="rect">
            <a:avLst/>
          </a:prstGeom>
        </p:spPr>
      </p:pic>
      <p:sp>
        <p:nvSpPr>
          <p:cNvPr id="8" name="Textfeld 7">
            <a:extLst>
              <a:ext uri="{FF2B5EF4-FFF2-40B4-BE49-F238E27FC236}">
                <a16:creationId xmlns:a16="http://schemas.microsoft.com/office/drawing/2014/main" id="{27EC1910-2F0E-40F8-83C7-EE4722FF47DA}"/>
              </a:ext>
            </a:extLst>
          </p:cNvPr>
          <p:cNvSpPr txBox="1"/>
          <p:nvPr/>
        </p:nvSpPr>
        <p:spPr>
          <a:xfrm flipH="1">
            <a:off x="274319" y="538843"/>
            <a:ext cx="3682638" cy="5940088"/>
          </a:xfrm>
          <a:prstGeom prst="rect">
            <a:avLst/>
          </a:prstGeom>
          <a:noFill/>
        </p:spPr>
        <p:txBody>
          <a:bodyPr wrap="square" rtlCol="0">
            <a:spAutoFit/>
          </a:bodyPr>
          <a:lstStyle/>
          <a:p>
            <a:r>
              <a:rPr lang="de-DE"/>
              <a:t>Kosmische Hintergrundstrahlung</a:t>
            </a:r>
          </a:p>
          <a:p>
            <a:endParaRPr lang="de-DE" sz="800" b="0"/>
          </a:p>
          <a:p>
            <a:r>
              <a:rPr lang="de-DE" b="0"/>
              <a:t>Entdeckt 1964 (A. Penzias, R. Wilson).</a:t>
            </a:r>
          </a:p>
          <a:p>
            <a:endParaRPr lang="de-DE" b="0"/>
          </a:p>
          <a:p>
            <a:endParaRPr lang="de-DE" b="0"/>
          </a:p>
          <a:p>
            <a:endParaRPr lang="de-DE" b="0"/>
          </a:p>
          <a:p>
            <a:endParaRPr lang="de-DE" b="0"/>
          </a:p>
          <a:p>
            <a:endParaRPr lang="de-DE" b="0"/>
          </a:p>
          <a:p>
            <a:endParaRPr lang="de-DE" b="0"/>
          </a:p>
          <a:p>
            <a:endParaRPr lang="de-DE" b="0"/>
          </a:p>
          <a:p>
            <a:endParaRPr lang="de-DE" b="0"/>
          </a:p>
          <a:p>
            <a:r>
              <a:rPr lang="de-DE" b="0"/>
              <a:t>Strahlung aus der Zeit, als das </a:t>
            </a:r>
          </a:p>
          <a:p>
            <a:r>
              <a:rPr lang="de-DE" b="0"/>
              <a:t>Universum soweit abgekühlt war,</a:t>
            </a:r>
          </a:p>
          <a:p>
            <a:r>
              <a:rPr lang="de-DE" b="0"/>
              <a:t>dass es durchsichtig wurde,</a:t>
            </a:r>
          </a:p>
          <a:p>
            <a:r>
              <a:rPr lang="de-DE" b="0"/>
              <a:t>ca. 380.000 Jahre nach dem Urknall </a:t>
            </a:r>
          </a:p>
          <a:p>
            <a:endParaRPr lang="de-DE" b="0"/>
          </a:p>
          <a:p>
            <a:endParaRPr lang="de-DE" b="0"/>
          </a:p>
          <a:p>
            <a:endParaRPr lang="de-DE" b="0"/>
          </a:p>
          <a:p>
            <a:endParaRPr lang="de-DE" b="0"/>
          </a:p>
          <a:p>
            <a:r>
              <a:rPr lang="de-DE" sz="1400" b="0"/>
              <a:t>Oben:  Gleichmäßige Strahlungsverteilung.</a:t>
            </a:r>
          </a:p>
          <a:p>
            <a:r>
              <a:rPr lang="de-DE" sz="1400" b="0"/>
              <a:t>Mitte:  Dipolkomponente ~ 3 mK aufgrund</a:t>
            </a:r>
          </a:p>
          <a:p>
            <a:r>
              <a:rPr lang="de-DE" sz="1400" b="0"/>
              <a:t>            der Dopplerverschiebung durch die</a:t>
            </a:r>
          </a:p>
          <a:p>
            <a:r>
              <a:rPr lang="de-DE" sz="1400" b="0"/>
              <a:t>            Relativbewegung der Erde.</a:t>
            </a:r>
          </a:p>
          <a:p>
            <a:r>
              <a:rPr lang="de-DE" sz="1400" b="0"/>
              <a:t>Unten: Dipolkomponente abgezogen, </a:t>
            </a:r>
          </a:p>
          <a:p>
            <a:r>
              <a:rPr lang="de-DE" sz="1400" b="0"/>
              <a:t>            Effekt der Milchstraße ~ 20 </a:t>
            </a:r>
            <a:r>
              <a:rPr lang="de-DE" sz="1400" b="0">
                <a:latin typeface="Symbol" panose="05050102010706020507" pitchFamily="18" charset="2"/>
              </a:rPr>
              <a:t>m</a:t>
            </a:r>
            <a:r>
              <a:rPr lang="de-DE" sz="1400" b="0"/>
              <a:t>K.</a:t>
            </a:r>
          </a:p>
        </p:txBody>
      </p:sp>
      <p:pic>
        <p:nvPicPr>
          <p:cNvPr id="11" name="Grafik 10">
            <a:extLst>
              <a:ext uri="{FF2B5EF4-FFF2-40B4-BE49-F238E27FC236}">
                <a16:creationId xmlns:a16="http://schemas.microsoft.com/office/drawing/2014/main" id="{B31E645A-0D0A-408C-B70D-6FBD8DCCC8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 y="1322907"/>
            <a:ext cx="2160814" cy="1623011"/>
          </a:xfrm>
          <a:prstGeom prst="rect">
            <a:avLst/>
          </a:prstGeom>
        </p:spPr>
      </p:pic>
      <p:pic>
        <p:nvPicPr>
          <p:cNvPr id="3" name="Audio 2">
            <a:hlinkClick r:id="" action="ppaction://media"/>
            <a:extLst>
              <a:ext uri="{FF2B5EF4-FFF2-40B4-BE49-F238E27FC236}">
                <a16:creationId xmlns:a16="http://schemas.microsoft.com/office/drawing/2014/main" id="{713560F2-D589-4274-9254-F6B8EF8BA9D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198268987"/>
      </p:ext>
    </p:extLst>
  </p:cSld>
  <p:clrMapOvr>
    <a:masterClrMapping/>
  </p:clrMapOvr>
  <mc:AlternateContent xmlns:mc="http://schemas.openxmlformats.org/markup-compatibility/2006">
    <mc:Choice xmlns:p14="http://schemas.microsoft.com/office/powerpoint/2010/main" Requires="p14">
      <p:transition spd="slow" p14:dur="2000" advTm="125265"/>
    </mc:Choice>
    <mc:Fallback>
      <p:transition spd="slow" advTm="125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3">
            <a:extLst>
              <a:ext uri="{FF2B5EF4-FFF2-40B4-BE49-F238E27FC236}">
                <a16:creationId xmlns:a16="http://schemas.microsoft.com/office/drawing/2014/main" id="{796057D0-5B65-4A5A-8198-8330B97D9597}"/>
              </a:ext>
            </a:extLst>
          </p:cNvPr>
          <p:cNvSpPr txBox="1">
            <a:spLocks noChangeArrowheads="1"/>
          </p:cNvSpPr>
          <p:nvPr/>
        </p:nvSpPr>
        <p:spPr bwMode="auto">
          <a:xfrm>
            <a:off x="259284" y="449633"/>
            <a:ext cx="3190297"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b="0"/>
              <a:t>Empirische Tatsachen:</a:t>
            </a:r>
          </a:p>
          <a:p>
            <a:endParaRPr lang="de-DE" sz="800"/>
          </a:p>
          <a:p>
            <a:r>
              <a:rPr lang="de-DE" sz="1600"/>
              <a:t>Wiensches Verschiebungsgesetz</a:t>
            </a:r>
          </a:p>
          <a:p>
            <a:endParaRPr lang="de-DE" sz="1600" b="0"/>
          </a:p>
          <a:p>
            <a:r>
              <a:rPr lang="de-DE" sz="1600" b="0"/>
              <a:t>Wellenlänge</a:t>
            </a:r>
          </a:p>
          <a:p>
            <a:endParaRPr lang="de-DE" sz="1600" b="0"/>
          </a:p>
          <a:p>
            <a:r>
              <a:rPr lang="de-DE" sz="1600"/>
              <a:t>Stefan-Boltzmann-Gesetz</a:t>
            </a:r>
          </a:p>
          <a:p>
            <a:endParaRPr lang="de-DE" sz="1600" b="0"/>
          </a:p>
          <a:p>
            <a:r>
              <a:rPr lang="de-DE" sz="1600" b="0"/>
              <a:t>Leistung/Fläche </a:t>
            </a:r>
          </a:p>
          <a:p>
            <a:pPr eaLnBrk="1" hangingPunct="1"/>
            <a:endParaRPr lang="de-DE" altLang="de-DE" sz="1600" b="0"/>
          </a:p>
          <a:p>
            <a:pPr eaLnBrk="1" hangingPunct="1"/>
            <a:endParaRPr lang="de-DE" altLang="de-DE" sz="1600">
              <a:solidFill>
                <a:srgbClr val="0070C0"/>
              </a:solidFill>
            </a:endParaRPr>
          </a:p>
          <a:p>
            <a:pPr eaLnBrk="1" hangingPunct="1"/>
            <a:endParaRPr lang="de-DE" altLang="de-DE" sz="1600" b="0"/>
          </a:p>
        </p:txBody>
      </p:sp>
      <p:sp>
        <p:nvSpPr>
          <p:cNvPr id="2" name="Foliennummernplatzhalter 1">
            <a:extLst>
              <a:ext uri="{FF2B5EF4-FFF2-40B4-BE49-F238E27FC236}">
                <a16:creationId xmlns:a16="http://schemas.microsoft.com/office/drawing/2014/main" id="{E93304F7-F03A-4745-B1C8-E801CF9E9938}"/>
              </a:ext>
            </a:extLst>
          </p:cNvPr>
          <p:cNvSpPr>
            <a:spLocks noGrp="1"/>
          </p:cNvSpPr>
          <p:nvPr>
            <p:ph type="sldNum" sz="quarter" idx="10"/>
          </p:nvPr>
        </p:nvSpPr>
        <p:spPr/>
        <p:txBody>
          <a:bodyPr/>
          <a:lstStyle/>
          <a:p>
            <a:fld id="{CE5A282B-6232-4A8B-8BFE-C72C4E4A21A0}" type="slidenum">
              <a:rPr lang="de-DE" smtClean="0"/>
              <a:t>16</a:t>
            </a:fld>
            <a:endParaRPr lang="de-DE"/>
          </a:p>
        </p:txBody>
      </p:sp>
      <p:sp>
        <p:nvSpPr>
          <p:cNvPr id="3" name="Textfeld 11">
            <a:extLst>
              <a:ext uri="{FF2B5EF4-FFF2-40B4-BE49-F238E27FC236}">
                <a16:creationId xmlns:a16="http://schemas.microsoft.com/office/drawing/2014/main" id="{7A3D0F3B-DF30-47E9-B336-2B248168DFC9}"/>
              </a:ext>
            </a:extLst>
          </p:cNvPr>
          <p:cNvSpPr txBox="1">
            <a:spLocks noChangeArrowheads="1"/>
          </p:cNvSpPr>
          <p:nvPr/>
        </p:nvSpPr>
        <p:spPr bwMode="auto">
          <a:xfrm>
            <a:off x="6572331" y="1912933"/>
            <a:ext cx="1576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Ludwig Boltzmann</a:t>
            </a:r>
          </a:p>
          <a:p>
            <a:pPr algn="ctr" eaLnBrk="1" hangingPunct="1"/>
            <a:r>
              <a:rPr lang="de-DE" altLang="de-DE" sz="1400" b="0"/>
              <a:t>(1844-1906) </a:t>
            </a:r>
          </a:p>
        </p:txBody>
      </p:sp>
      <p:pic>
        <p:nvPicPr>
          <p:cNvPr id="4" name="Picture 8" descr="http://upload.wikimedia.org/wikipedia/commons/thumb/d/dd/Wilhelm_Wien_1911.jpg/220px-Wilhelm_Wien_1911.jpg">
            <a:extLst>
              <a:ext uri="{FF2B5EF4-FFF2-40B4-BE49-F238E27FC236}">
                <a16:creationId xmlns:a16="http://schemas.microsoft.com/office/drawing/2014/main" id="{3170EA6E-88B0-45B6-B473-91A29C0FC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726" y="398233"/>
            <a:ext cx="1063985" cy="15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feld 15">
            <a:extLst>
              <a:ext uri="{FF2B5EF4-FFF2-40B4-BE49-F238E27FC236}">
                <a16:creationId xmlns:a16="http://schemas.microsoft.com/office/drawing/2014/main" id="{85C2C5EE-632C-4DBD-B6ED-459AB7388559}"/>
              </a:ext>
            </a:extLst>
          </p:cNvPr>
          <p:cNvSpPr txBox="1">
            <a:spLocks noChangeArrowheads="1"/>
          </p:cNvSpPr>
          <p:nvPr/>
        </p:nvSpPr>
        <p:spPr bwMode="auto">
          <a:xfrm>
            <a:off x="4204402" y="1900913"/>
            <a:ext cx="12298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Wilhelm Wien</a:t>
            </a:r>
          </a:p>
          <a:p>
            <a:pPr algn="ctr" eaLnBrk="1" hangingPunct="1"/>
            <a:r>
              <a:rPr lang="de-DE" altLang="de-DE" sz="1400" b="0"/>
              <a:t>(1864-1928)</a:t>
            </a:r>
          </a:p>
        </p:txBody>
      </p:sp>
      <p:pic>
        <p:nvPicPr>
          <p:cNvPr id="6" name="Picture 15" descr="http://upload.wikimedia.org/wikipedia/commons/thumb/3/3f/Jozef_Stefan.jpg/220px-Jozef_Stefan.jpg">
            <a:extLst>
              <a:ext uri="{FF2B5EF4-FFF2-40B4-BE49-F238E27FC236}">
                <a16:creationId xmlns:a16="http://schemas.microsoft.com/office/drawing/2014/main" id="{3953A446-623E-42E0-8A5E-DE4EF0E7F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660" y="431571"/>
            <a:ext cx="1271770" cy="15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feld 15">
            <a:extLst>
              <a:ext uri="{FF2B5EF4-FFF2-40B4-BE49-F238E27FC236}">
                <a16:creationId xmlns:a16="http://schemas.microsoft.com/office/drawing/2014/main" id="{2DBA4061-7EF1-4747-A804-2CD5AB2E22B7}"/>
              </a:ext>
            </a:extLst>
          </p:cNvPr>
          <p:cNvSpPr txBox="1">
            <a:spLocks noChangeArrowheads="1"/>
          </p:cNvSpPr>
          <p:nvPr/>
        </p:nvSpPr>
        <p:spPr bwMode="auto">
          <a:xfrm>
            <a:off x="5440464" y="1905676"/>
            <a:ext cx="110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Josef  Stefan</a:t>
            </a:r>
          </a:p>
          <a:p>
            <a:pPr algn="ctr" eaLnBrk="1" hangingPunct="1"/>
            <a:r>
              <a:rPr lang="de-DE" altLang="de-DE" sz="1400" b="0"/>
              <a:t>(1835-1893)</a:t>
            </a:r>
          </a:p>
        </p:txBody>
      </p:sp>
      <p:pic>
        <p:nvPicPr>
          <p:cNvPr id="8" name="Picture 19" descr="File:Boltzmann2.jpg">
            <a:extLst>
              <a:ext uri="{FF2B5EF4-FFF2-40B4-BE49-F238E27FC236}">
                <a16:creationId xmlns:a16="http://schemas.microsoft.com/office/drawing/2014/main" id="{6C678119-1DBE-46B7-82E5-AE536D017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5857" y="409573"/>
            <a:ext cx="1229035" cy="15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3" name="Object 6">
            <a:extLst>
              <a:ext uri="{FF2B5EF4-FFF2-40B4-BE49-F238E27FC236}">
                <a16:creationId xmlns:a16="http://schemas.microsoft.com/office/drawing/2014/main" id="{4F2AAE67-D259-45D9-82FF-E011AF8454A1}"/>
              </a:ext>
            </a:extLst>
          </p:cNvPr>
          <p:cNvGraphicFramePr>
            <a:graphicFrameLocks noChangeAspect="1"/>
          </p:cNvGraphicFramePr>
          <p:nvPr>
            <p:extLst>
              <p:ext uri="{D42A27DB-BD31-4B8C-83A1-F6EECF244321}">
                <p14:modId xmlns:p14="http://schemas.microsoft.com/office/powerpoint/2010/main" val="1455270605"/>
              </p:ext>
            </p:extLst>
          </p:nvPr>
        </p:nvGraphicFramePr>
        <p:xfrm>
          <a:off x="1453925" y="1561192"/>
          <a:ext cx="2476500" cy="588963"/>
        </p:xfrm>
        <a:graphic>
          <a:graphicData uri="http://schemas.openxmlformats.org/presentationml/2006/ole">
            <mc:AlternateContent xmlns:mc="http://schemas.openxmlformats.org/markup-compatibility/2006">
              <mc:Choice xmlns:v="urn:schemas-microsoft-com:vml" Requires="v">
                <p:oleObj spid="_x0000_s22629" name="Equation" r:id="rId8" imgW="1650960" imgH="393480" progId="Equation.DSMT4">
                  <p:embed/>
                </p:oleObj>
              </mc:Choice>
              <mc:Fallback>
                <p:oleObj name="Equation" r:id="rId8" imgW="1650960" imgH="393480" progId="Equation.DSMT4">
                  <p:embed/>
                  <p:pic>
                    <p:nvPicPr>
                      <p:cNvPr id="14" name="Object 6">
                        <a:extLst>
                          <a:ext uri="{FF2B5EF4-FFF2-40B4-BE49-F238E27FC236}">
                            <a16:creationId xmlns:a16="http://schemas.microsoft.com/office/drawing/2014/main" id="{4F0E50A9-F696-4464-9D3C-0DFDEF249DFF}"/>
                          </a:ext>
                        </a:extLst>
                      </p:cNvPr>
                      <p:cNvPicPr>
                        <a:picLocks noChangeAspect="1" noChangeArrowheads="1"/>
                      </p:cNvPicPr>
                      <p:nvPr/>
                    </p:nvPicPr>
                    <p:blipFill>
                      <a:blip r:embed="rId9"/>
                      <a:srcRect/>
                      <a:stretch>
                        <a:fillRect/>
                      </a:stretch>
                    </p:blipFill>
                    <p:spPr bwMode="auto">
                      <a:xfrm>
                        <a:off x="1453925" y="1561192"/>
                        <a:ext cx="2476500"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6">
            <a:extLst>
              <a:ext uri="{FF2B5EF4-FFF2-40B4-BE49-F238E27FC236}">
                <a16:creationId xmlns:a16="http://schemas.microsoft.com/office/drawing/2014/main" id="{4C12C13D-3890-4D71-BB50-4F6CA3F535DC}"/>
              </a:ext>
            </a:extLst>
          </p:cNvPr>
          <p:cNvGraphicFramePr>
            <a:graphicFrameLocks noChangeAspect="1"/>
          </p:cNvGraphicFramePr>
          <p:nvPr>
            <p:extLst>
              <p:ext uri="{D42A27DB-BD31-4B8C-83A1-F6EECF244321}">
                <p14:modId xmlns:p14="http://schemas.microsoft.com/office/powerpoint/2010/main" val="2486120190"/>
              </p:ext>
            </p:extLst>
          </p:nvPr>
        </p:nvGraphicFramePr>
        <p:xfrm>
          <a:off x="1804520" y="2567965"/>
          <a:ext cx="2895600" cy="646113"/>
        </p:xfrm>
        <a:graphic>
          <a:graphicData uri="http://schemas.openxmlformats.org/presentationml/2006/ole">
            <mc:AlternateContent xmlns:mc="http://schemas.openxmlformats.org/markup-compatibility/2006">
              <mc:Choice xmlns:v="urn:schemas-microsoft-com:vml" Requires="v">
                <p:oleObj spid="_x0000_s22630" name="Equation" r:id="rId10" imgW="1930320" imgH="431640" progId="Equation.DSMT4">
                  <p:embed/>
                </p:oleObj>
              </mc:Choice>
              <mc:Fallback>
                <p:oleObj name="Equation" r:id="rId10" imgW="1930320" imgH="431640" progId="Equation.DSMT4">
                  <p:embed/>
                  <p:pic>
                    <p:nvPicPr>
                      <p:cNvPr id="15" name="Object 6">
                        <a:extLst>
                          <a:ext uri="{FF2B5EF4-FFF2-40B4-BE49-F238E27FC236}">
                            <a16:creationId xmlns:a16="http://schemas.microsoft.com/office/drawing/2014/main" id="{ED62F41A-DD11-41E0-B224-7808C6B17E4B}"/>
                          </a:ext>
                        </a:extLst>
                      </p:cNvPr>
                      <p:cNvPicPr>
                        <a:picLocks noChangeAspect="1" noChangeArrowheads="1"/>
                      </p:cNvPicPr>
                      <p:nvPr/>
                    </p:nvPicPr>
                    <p:blipFill>
                      <a:blip r:embed="rId11"/>
                      <a:srcRect/>
                      <a:stretch>
                        <a:fillRect/>
                      </a:stretch>
                    </p:blipFill>
                    <p:spPr bwMode="auto">
                      <a:xfrm>
                        <a:off x="1804520" y="2567965"/>
                        <a:ext cx="28956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9" name="Picture 3">
            <a:extLst>
              <a:ext uri="{FF2B5EF4-FFF2-40B4-BE49-F238E27FC236}">
                <a16:creationId xmlns:a16="http://schemas.microsoft.com/office/drawing/2014/main" id="{24721AAA-8CC6-4E19-B6E7-BE9C4FA528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72876" y="2544115"/>
            <a:ext cx="2559232" cy="31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Audio 9">
            <a:hlinkClick r:id="" action="ppaction://media"/>
            <a:extLst>
              <a:ext uri="{FF2B5EF4-FFF2-40B4-BE49-F238E27FC236}">
                <a16:creationId xmlns:a16="http://schemas.microsoft.com/office/drawing/2014/main" id="{8741D751-E4B9-451D-8F87-9BF07023849E}"/>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338308837"/>
      </p:ext>
    </p:extLst>
  </p:cSld>
  <p:clrMapOvr>
    <a:masterClrMapping/>
  </p:clrMapOvr>
  <mc:AlternateContent xmlns:mc="http://schemas.openxmlformats.org/markup-compatibility/2006">
    <mc:Choice xmlns:p14="http://schemas.microsoft.com/office/powerpoint/2010/main" Requires="p14">
      <p:transition spd="slow" p14:dur="2000" advTm="33997"/>
    </mc:Choice>
    <mc:Fallback>
      <p:transition spd="slow" advTm="339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3">
            <a:extLst>
              <a:ext uri="{FF2B5EF4-FFF2-40B4-BE49-F238E27FC236}">
                <a16:creationId xmlns:a16="http://schemas.microsoft.com/office/drawing/2014/main" id="{796057D0-5B65-4A5A-8198-8330B97D9597}"/>
              </a:ext>
            </a:extLst>
          </p:cNvPr>
          <p:cNvSpPr txBox="1">
            <a:spLocks noChangeArrowheads="1"/>
          </p:cNvSpPr>
          <p:nvPr/>
        </p:nvSpPr>
        <p:spPr bwMode="auto">
          <a:xfrm>
            <a:off x="259284" y="449633"/>
            <a:ext cx="5229317" cy="5724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b="0"/>
              <a:t>Empirische Tatsachen:</a:t>
            </a:r>
          </a:p>
          <a:p>
            <a:endParaRPr lang="de-DE" sz="800"/>
          </a:p>
          <a:p>
            <a:r>
              <a:rPr lang="de-DE" sz="1600"/>
              <a:t>Wiensches Verschiebungsgesetz</a:t>
            </a:r>
          </a:p>
          <a:p>
            <a:endParaRPr lang="de-DE" sz="1600" b="0"/>
          </a:p>
          <a:p>
            <a:r>
              <a:rPr lang="de-DE" sz="1600" b="0"/>
              <a:t>Wellenlänge</a:t>
            </a:r>
          </a:p>
          <a:p>
            <a:endParaRPr lang="de-DE" sz="1600" b="0"/>
          </a:p>
          <a:p>
            <a:r>
              <a:rPr lang="de-DE" sz="1600"/>
              <a:t>Stefan-Boltzmann-Gesetz</a:t>
            </a:r>
          </a:p>
          <a:p>
            <a:endParaRPr lang="de-DE" sz="1600" b="0"/>
          </a:p>
          <a:p>
            <a:r>
              <a:rPr lang="de-DE" sz="1600" b="0"/>
              <a:t>Leistung/Fläche </a:t>
            </a:r>
          </a:p>
          <a:p>
            <a:pPr eaLnBrk="1" hangingPunct="1"/>
            <a:endParaRPr lang="de-DE" altLang="de-DE" sz="1600" b="0"/>
          </a:p>
          <a:p>
            <a:pPr eaLnBrk="1" hangingPunct="1"/>
            <a:endParaRPr lang="de-DE" altLang="de-DE" sz="1600">
              <a:solidFill>
                <a:srgbClr val="0070C0"/>
              </a:solidFill>
            </a:endParaRPr>
          </a:p>
          <a:p>
            <a:pPr eaLnBrk="1" hangingPunct="1"/>
            <a:r>
              <a:rPr lang="de-DE" altLang="de-DE" sz="1600" b="0"/>
              <a:t>Spektrale Energiedichte ... </a:t>
            </a:r>
          </a:p>
          <a:p>
            <a:pPr eaLnBrk="1" hangingPunct="1"/>
            <a:r>
              <a:rPr lang="de-DE" altLang="de-DE" sz="1600" b="0"/>
              <a:t>für kleine Frequenzen: </a:t>
            </a:r>
            <a:r>
              <a:rPr lang="de-DE" altLang="de-DE" sz="1600"/>
              <a:t>Rayleigh-Jeans-Gesetz</a:t>
            </a:r>
          </a:p>
          <a:p>
            <a:pPr eaLnBrk="1" hangingPunct="1"/>
            <a:endParaRPr lang="de-DE" altLang="de-DE" sz="1600" b="0"/>
          </a:p>
          <a:p>
            <a:pPr eaLnBrk="1" hangingPunct="1"/>
            <a:endParaRPr lang="de-DE" altLang="de-DE" sz="1600" b="0"/>
          </a:p>
          <a:p>
            <a:pPr eaLnBrk="1" hangingPunct="1"/>
            <a:endParaRPr lang="de-DE" altLang="de-DE" sz="800" b="0"/>
          </a:p>
          <a:p>
            <a:pPr eaLnBrk="1" hangingPunct="1"/>
            <a:r>
              <a:rPr lang="de-DE" altLang="de-DE" sz="1600" b="0"/>
              <a:t>für hohe Frequenzen:  </a:t>
            </a:r>
            <a:r>
              <a:rPr lang="de-DE" altLang="de-DE" sz="1600"/>
              <a:t>Wiensches Strahlungsgesetz</a:t>
            </a:r>
          </a:p>
          <a:p>
            <a:pPr eaLnBrk="1" hangingPunct="1"/>
            <a:endParaRPr lang="de-DE" altLang="de-DE" sz="1600"/>
          </a:p>
          <a:p>
            <a:pPr eaLnBrk="1" hangingPunct="1"/>
            <a:endParaRPr lang="de-DE" altLang="de-DE" sz="1600"/>
          </a:p>
          <a:p>
            <a:pPr eaLnBrk="1" hangingPunct="1"/>
            <a:endParaRPr lang="de-DE" altLang="de-DE" sz="1400"/>
          </a:p>
          <a:p>
            <a:pPr eaLnBrk="1" hangingPunct="1"/>
            <a:r>
              <a:rPr lang="de-DE" altLang="de-DE" sz="1600" b="0"/>
              <a:t>mit der Boltzmann-Konstante </a:t>
            </a:r>
            <a:r>
              <a:rPr lang="de-DE" altLang="de-DE" sz="1600" b="0" i="1"/>
              <a:t>k</a:t>
            </a:r>
            <a:r>
              <a:rPr lang="de-DE" altLang="de-DE" sz="1600" b="0"/>
              <a:t> = 1,380.649</a:t>
            </a:r>
            <a:r>
              <a:rPr lang="de-DE" altLang="de-DE" sz="1600" b="0">
                <a:cs typeface="Times New Roman" panose="02020603050405020304" pitchFamily="18" charset="0"/>
              </a:rPr>
              <a:t>∙10</a:t>
            </a:r>
            <a:r>
              <a:rPr lang="de-DE" altLang="de-DE" sz="1600" b="0" baseline="30000">
                <a:cs typeface="Times New Roman" panose="02020603050405020304" pitchFamily="18" charset="0"/>
              </a:rPr>
              <a:t>23</a:t>
            </a:r>
            <a:r>
              <a:rPr lang="de-DE" altLang="de-DE" sz="1600" b="0">
                <a:cs typeface="Times New Roman" panose="02020603050405020304" pitchFamily="18" charset="0"/>
              </a:rPr>
              <a:t> J/K (exakt) </a:t>
            </a:r>
          </a:p>
          <a:p>
            <a:pPr eaLnBrk="1" hangingPunct="1"/>
            <a:r>
              <a:rPr lang="de-DE" altLang="de-DE" sz="1600" b="0">
                <a:cs typeface="Times New Roman" panose="02020603050405020304" pitchFamily="18" charset="0"/>
              </a:rPr>
              <a:t>und einer weiteren Konstante </a:t>
            </a:r>
            <a:r>
              <a:rPr lang="de-DE" altLang="de-DE" sz="1600" b="0" i="1">
                <a:cs typeface="Times New Roman" panose="02020603050405020304" pitchFamily="18" charset="0"/>
              </a:rPr>
              <a:t>h</a:t>
            </a:r>
            <a:r>
              <a:rPr lang="de-DE" altLang="de-DE" sz="1600" b="0">
                <a:cs typeface="Times New Roman" panose="02020603050405020304" pitchFamily="18" charset="0"/>
              </a:rPr>
              <a:t>.</a:t>
            </a:r>
            <a:endParaRPr lang="de-DE" altLang="de-DE" sz="1600" b="0"/>
          </a:p>
          <a:p>
            <a:pPr eaLnBrk="1" hangingPunct="1"/>
            <a:endParaRPr lang="de-DE" altLang="de-DE" sz="800"/>
          </a:p>
        </p:txBody>
      </p:sp>
      <p:sp>
        <p:nvSpPr>
          <p:cNvPr id="2" name="Foliennummernplatzhalter 1">
            <a:extLst>
              <a:ext uri="{FF2B5EF4-FFF2-40B4-BE49-F238E27FC236}">
                <a16:creationId xmlns:a16="http://schemas.microsoft.com/office/drawing/2014/main" id="{E93304F7-F03A-4745-B1C8-E801CF9E9938}"/>
              </a:ext>
            </a:extLst>
          </p:cNvPr>
          <p:cNvSpPr>
            <a:spLocks noGrp="1"/>
          </p:cNvSpPr>
          <p:nvPr>
            <p:ph type="sldNum" sz="quarter" idx="10"/>
          </p:nvPr>
        </p:nvSpPr>
        <p:spPr/>
        <p:txBody>
          <a:bodyPr/>
          <a:lstStyle/>
          <a:p>
            <a:fld id="{CE5A282B-6232-4A8B-8BFE-C72C4E4A21A0}" type="slidenum">
              <a:rPr lang="de-DE" smtClean="0"/>
              <a:t>17</a:t>
            </a:fld>
            <a:endParaRPr lang="de-DE"/>
          </a:p>
        </p:txBody>
      </p:sp>
      <p:sp>
        <p:nvSpPr>
          <p:cNvPr id="3" name="Textfeld 11">
            <a:extLst>
              <a:ext uri="{FF2B5EF4-FFF2-40B4-BE49-F238E27FC236}">
                <a16:creationId xmlns:a16="http://schemas.microsoft.com/office/drawing/2014/main" id="{7A3D0F3B-DF30-47E9-B336-2B248168DFC9}"/>
              </a:ext>
            </a:extLst>
          </p:cNvPr>
          <p:cNvSpPr txBox="1">
            <a:spLocks noChangeArrowheads="1"/>
          </p:cNvSpPr>
          <p:nvPr/>
        </p:nvSpPr>
        <p:spPr bwMode="auto">
          <a:xfrm>
            <a:off x="6572331" y="1912933"/>
            <a:ext cx="1576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Ludwig Boltzmann</a:t>
            </a:r>
          </a:p>
          <a:p>
            <a:pPr algn="ctr" eaLnBrk="1" hangingPunct="1"/>
            <a:r>
              <a:rPr lang="de-DE" altLang="de-DE" sz="1400" b="0"/>
              <a:t>(1844-1906) </a:t>
            </a:r>
          </a:p>
        </p:txBody>
      </p:sp>
      <p:pic>
        <p:nvPicPr>
          <p:cNvPr id="4" name="Picture 8" descr="http://upload.wikimedia.org/wikipedia/commons/thumb/d/dd/Wilhelm_Wien_1911.jpg/220px-Wilhelm_Wien_1911.jpg">
            <a:extLst>
              <a:ext uri="{FF2B5EF4-FFF2-40B4-BE49-F238E27FC236}">
                <a16:creationId xmlns:a16="http://schemas.microsoft.com/office/drawing/2014/main" id="{3170EA6E-88B0-45B6-B473-91A29C0FC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726" y="398233"/>
            <a:ext cx="1063985" cy="15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feld 15">
            <a:extLst>
              <a:ext uri="{FF2B5EF4-FFF2-40B4-BE49-F238E27FC236}">
                <a16:creationId xmlns:a16="http://schemas.microsoft.com/office/drawing/2014/main" id="{85C2C5EE-632C-4DBD-B6ED-459AB7388559}"/>
              </a:ext>
            </a:extLst>
          </p:cNvPr>
          <p:cNvSpPr txBox="1">
            <a:spLocks noChangeArrowheads="1"/>
          </p:cNvSpPr>
          <p:nvPr/>
        </p:nvSpPr>
        <p:spPr bwMode="auto">
          <a:xfrm>
            <a:off x="4204402" y="1900913"/>
            <a:ext cx="12298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Wilhelm Wien</a:t>
            </a:r>
          </a:p>
          <a:p>
            <a:pPr algn="ctr" eaLnBrk="1" hangingPunct="1"/>
            <a:r>
              <a:rPr lang="de-DE" altLang="de-DE" sz="1400" b="0"/>
              <a:t>(1864-1928)</a:t>
            </a:r>
          </a:p>
        </p:txBody>
      </p:sp>
      <p:pic>
        <p:nvPicPr>
          <p:cNvPr id="6" name="Picture 15" descr="http://upload.wikimedia.org/wikipedia/commons/thumb/3/3f/Jozef_Stefan.jpg/220px-Jozef_Stefan.jpg">
            <a:extLst>
              <a:ext uri="{FF2B5EF4-FFF2-40B4-BE49-F238E27FC236}">
                <a16:creationId xmlns:a16="http://schemas.microsoft.com/office/drawing/2014/main" id="{3953A446-623E-42E0-8A5E-DE4EF0E7F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660" y="431571"/>
            <a:ext cx="1271770" cy="15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feld 15">
            <a:extLst>
              <a:ext uri="{FF2B5EF4-FFF2-40B4-BE49-F238E27FC236}">
                <a16:creationId xmlns:a16="http://schemas.microsoft.com/office/drawing/2014/main" id="{2DBA4061-7EF1-4747-A804-2CD5AB2E22B7}"/>
              </a:ext>
            </a:extLst>
          </p:cNvPr>
          <p:cNvSpPr txBox="1">
            <a:spLocks noChangeArrowheads="1"/>
          </p:cNvSpPr>
          <p:nvPr/>
        </p:nvSpPr>
        <p:spPr bwMode="auto">
          <a:xfrm>
            <a:off x="5440464" y="1905676"/>
            <a:ext cx="110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Josef  Stefan</a:t>
            </a:r>
          </a:p>
          <a:p>
            <a:pPr algn="ctr" eaLnBrk="1" hangingPunct="1"/>
            <a:r>
              <a:rPr lang="de-DE" altLang="de-DE" sz="1400" b="0"/>
              <a:t>(1835-1893)</a:t>
            </a:r>
          </a:p>
        </p:txBody>
      </p:sp>
      <p:pic>
        <p:nvPicPr>
          <p:cNvPr id="8" name="Picture 19" descr="File:Boltzmann2.jpg">
            <a:extLst>
              <a:ext uri="{FF2B5EF4-FFF2-40B4-BE49-F238E27FC236}">
                <a16:creationId xmlns:a16="http://schemas.microsoft.com/office/drawing/2014/main" id="{6C678119-1DBE-46B7-82E5-AE536D017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5857" y="409573"/>
            <a:ext cx="1229035" cy="15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Object 6">
            <a:extLst>
              <a:ext uri="{FF2B5EF4-FFF2-40B4-BE49-F238E27FC236}">
                <a16:creationId xmlns:a16="http://schemas.microsoft.com/office/drawing/2014/main" id="{4C12C13D-3890-4D71-BB50-4F6CA3F535DC}"/>
              </a:ext>
            </a:extLst>
          </p:cNvPr>
          <p:cNvGraphicFramePr>
            <a:graphicFrameLocks noChangeAspect="1"/>
          </p:cNvGraphicFramePr>
          <p:nvPr/>
        </p:nvGraphicFramePr>
        <p:xfrm>
          <a:off x="1804520" y="2567965"/>
          <a:ext cx="2895600" cy="646113"/>
        </p:xfrm>
        <a:graphic>
          <a:graphicData uri="http://schemas.openxmlformats.org/presentationml/2006/ole">
            <mc:AlternateContent xmlns:mc="http://schemas.openxmlformats.org/markup-compatibility/2006">
              <mc:Choice xmlns:v="urn:schemas-microsoft-com:vml" Requires="v">
                <p:oleObj spid="_x0000_s41099" name="Equation" r:id="rId8" imgW="1930320" imgH="431640" progId="Equation.DSMT4">
                  <p:embed/>
                </p:oleObj>
              </mc:Choice>
              <mc:Fallback>
                <p:oleObj name="Equation" r:id="rId8" imgW="1930320" imgH="431640" progId="Equation.DSMT4">
                  <p:embed/>
                  <p:pic>
                    <p:nvPicPr>
                      <p:cNvPr id="24" name="Object 6">
                        <a:extLst>
                          <a:ext uri="{FF2B5EF4-FFF2-40B4-BE49-F238E27FC236}">
                            <a16:creationId xmlns:a16="http://schemas.microsoft.com/office/drawing/2014/main" id="{4C12C13D-3890-4D71-BB50-4F6CA3F535DC}"/>
                          </a:ext>
                        </a:extLst>
                      </p:cNvPr>
                      <p:cNvPicPr>
                        <a:picLocks noChangeAspect="1" noChangeArrowheads="1"/>
                      </p:cNvPicPr>
                      <p:nvPr/>
                    </p:nvPicPr>
                    <p:blipFill>
                      <a:blip r:embed="rId9"/>
                      <a:srcRect/>
                      <a:stretch>
                        <a:fillRect/>
                      </a:stretch>
                    </p:blipFill>
                    <p:spPr bwMode="auto">
                      <a:xfrm>
                        <a:off x="1804520" y="2567965"/>
                        <a:ext cx="28956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5">
            <a:extLst>
              <a:ext uri="{FF2B5EF4-FFF2-40B4-BE49-F238E27FC236}">
                <a16:creationId xmlns:a16="http://schemas.microsoft.com/office/drawing/2014/main" id="{6F5C1EB9-E13E-4168-AB1F-05CD18115394}"/>
              </a:ext>
            </a:extLst>
          </p:cNvPr>
          <p:cNvGraphicFramePr>
            <a:graphicFrameLocks noChangeAspect="1"/>
          </p:cNvGraphicFramePr>
          <p:nvPr/>
        </p:nvGraphicFramePr>
        <p:xfrm>
          <a:off x="560432" y="3924890"/>
          <a:ext cx="2762250" cy="590550"/>
        </p:xfrm>
        <a:graphic>
          <a:graphicData uri="http://schemas.openxmlformats.org/presentationml/2006/ole">
            <mc:AlternateContent xmlns:mc="http://schemas.openxmlformats.org/markup-compatibility/2006">
              <mc:Choice xmlns:v="urn:schemas-microsoft-com:vml" Requires="v">
                <p:oleObj spid="_x0000_s41100" name="Equation" r:id="rId10" imgW="1841400" imgH="393480" progId="Equation.DSMT4">
                  <p:embed/>
                </p:oleObj>
              </mc:Choice>
              <mc:Fallback>
                <p:oleObj name="Equation" r:id="rId10" imgW="1841400" imgH="393480" progId="Equation.DSMT4">
                  <p:embed/>
                  <p:pic>
                    <p:nvPicPr>
                      <p:cNvPr id="26" name="Object 5">
                        <a:extLst>
                          <a:ext uri="{FF2B5EF4-FFF2-40B4-BE49-F238E27FC236}">
                            <a16:creationId xmlns:a16="http://schemas.microsoft.com/office/drawing/2014/main" id="{6F5C1EB9-E13E-4168-AB1F-05CD18115394}"/>
                          </a:ext>
                        </a:extLst>
                      </p:cNvPr>
                      <p:cNvPicPr>
                        <a:picLocks noChangeAspect="1" noChangeArrowheads="1"/>
                      </p:cNvPicPr>
                      <p:nvPr/>
                    </p:nvPicPr>
                    <p:blipFill>
                      <a:blip r:embed="rId11"/>
                      <a:srcRect/>
                      <a:stretch>
                        <a:fillRect/>
                      </a:stretch>
                    </p:blipFill>
                    <p:spPr bwMode="auto">
                      <a:xfrm>
                        <a:off x="560432" y="3924890"/>
                        <a:ext cx="27622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5">
            <a:extLst>
              <a:ext uri="{FF2B5EF4-FFF2-40B4-BE49-F238E27FC236}">
                <a16:creationId xmlns:a16="http://schemas.microsoft.com/office/drawing/2014/main" id="{6708A337-29BF-4F1E-86C4-87C58173488A}"/>
              </a:ext>
            </a:extLst>
          </p:cNvPr>
          <p:cNvGraphicFramePr>
            <a:graphicFrameLocks noChangeAspect="1"/>
          </p:cNvGraphicFramePr>
          <p:nvPr/>
        </p:nvGraphicFramePr>
        <p:xfrm>
          <a:off x="548052" y="4775158"/>
          <a:ext cx="3657600" cy="647700"/>
        </p:xfrm>
        <a:graphic>
          <a:graphicData uri="http://schemas.openxmlformats.org/presentationml/2006/ole">
            <mc:AlternateContent xmlns:mc="http://schemas.openxmlformats.org/markup-compatibility/2006">
              <mc:Choice xmlns:v="urn:schemas-microsoft-com:vml" Requires="v">
                <p:oleObj spid="_x0000_s41101" name="Equation" r:id="rId12" imgW="2438280" imgH="431640" progId="Equation.DSMT4">
                  <p:embed/>
                </p:oleObj>
              </mc:Choice>
              <mc:Fallback>
                <p:oleObj name="Equation" r:id="rId12" imgW="2438280" imgH="431640" progId="Equation.DSMT4">
                  <p:embed/>
                  <p:pic>
                    <p:nvPicPr>
                      <p:cNvPr id="27" name="Object 5">
                        <a:extLst>
                          <a:ext uri="{FF2B5EF4-FFF2-40B4-BE49-F238E27FC236}">
                            <a16:creationId xmlns:a16="http://schemas.microsoft.com/office/drawing/2014/main" id="{6708A337-29BF-4F1E-86C4-87C58173488A}"/>
                          </a:ext>
                        </a:extLst>
                      </p:cNvPr>
                      <p:cNvPicPr>
                        <a:picLocks noChangeAspect="1" noChangeArrowheads="1"/>
                      </p:cNvPicPr>
                      <p:nvPr/>
                    </p:nvPicPr>
                    <p:blipFill>
                      <a:blip r:embed="rId13"/>
                      <a:srcRect/>
                      <a:stretch>
                        <a:fillRect/>
                      </a:stretch>
                    </p:blipFill>
                    <p:spPr bwMode="auto">
                      <a:xfrm>
                        <a:off x="548052" y="4775158"/>
                        <a:ext cx="36576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 name="Picture 3">
            <a:extLst>
              <a:ext uri="{FF2B5EF4-FFF2-40B4-BE49-F238E27FC236}">
                <a16:creationId xmlns:a16="http://schemas.microsoft.com/office/drawing/2014/main" id="{DE067252-1BD9-4820-8501-26462D12BA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72876" y="2544115"/>
            <a:ext cx="2559232" cy="31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6">
            <a:extLst>
              <a:ext uri="{FF2B5EF4-FFF2-40B4-BE49-F238E27FC236}">
                <a16:creationId xmlns:a16="http://schemas.microsoft.com/office/drawing/2014/main" id="{771535E2-A157-4B59-837C-251C43B54291}"/>
              </a:ext>
            </a:extLst>
          </p:cNvPr>
          <p:cNvGraphicFramePr>
            <a:graphicFrameLocks noChangeAspect="1"/>
          </p:cNvGraphicFramePr>
          <p:nvPr>
            <p:extLst>
              <p:ext uri="{D42A27DB-BD31-4B8C-83A1-F6EECF244321}">
                <p14:modId xmlns:p14="http://schemas.microsoft.com/office/powerpoint/2010/main" val="3246259181"/>
              </p:ext>
            </p:extLst>
          </p:nvPr>
        </p:nvGraphicFramePr>
        <p:xfrm>
          <a:off x="1453925" y="1561192"/>
          <a:ext cx="2476500" cy="588963"/>
        </p:xfrm>
        <a:graphic>
          <a:graphicData uri="http://schemas.openxmlformats.org/presentationml/2006/ole">
            <mc:AlternateContent xmlns:mc="http://schemas.openxmlformats.org/markup-compatibility/2006">
              <mc:Choice xmlns:v="urn:schemas-microsoft-com:vml" Requires="v">
                <p:oleObj spid="_x0000_s41102" name="Equation" r:id="rId15" imgW="1650960" imgH="393480" progId="Equation.DSMT4">
                  <p:embed/>
                </p:oleObj>
              </mc:Choice>
              <mc:Fallback>
                <p:oleObj name="Equation" r:id="rId15" imgW="1650960" imgH="393480" progId="Equation.DSMT4">
                  <p:embed/>
                  <p:pic>
                    <p:nvPicPr>
                      <p:cNvPr id="23" name="Object 6">
                        <a:extLst>
                          <a:ext uri="{FF2B5EF4-FFF2-40B4-BE49-F238E27FC236}">
                            <a16:creationId xmlns:a16="http://schemas.microsoft.com/office/drawing/2014/main" id="{4F2AAE67-D259-45D9-82FF-E011AF8454A1}"/>
                          </a:ext>
                        </a:extLst>
                      </p:cNvPr>
                      <p:cNvPicPr>
                        <a:picLocks noChangeAspect="1" noChangeArrowheads="1"/>
                      </p:cNvPicPr>
                      <p:nvPr/>
                    </p:nvPicPr>
                    <p:blipFill>
                      <a:blip r:embed="rId16"/>
                      <a:srcRect/>
                      <a:stretch>
                        <a:fillRect/>
                      </a:stretch>
                    </p:blipFill>
                    <p:spPr bwMode="auto">
                      <a:xfrm>
                        <a:off x="1453925" y="1561192"/>
                        <a:ext cx="2476500"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8" name="Audio 17">
            <a:hlinkClick r:id="" action="ppaction://media"/>
            <a:extLst>
              <a:ext uri="{FF2B5EF4-FFF2-40B4-BE49-F238E27FC236}">
                <a16:creationId xmlns:a16="http://schemas.microsoft.com/office/drawing/2014/main" id="{7C9E2126-8442-4CC5-8EC8-69A2F66F1C4E}"/>
              </a:ext>
            </a:extLst>
          </p:cNvPr>
          <p:cNvPicPr>
            <a:picLocks noChangeAspect="1"/>
          </p:cNvPicPr>
          <p:nvPr>
            <a:audioFile r:link="rId3"/>
            <p:extLst>
              <p:ext uri="{DAA4B4D4-6D71-4841-9C94-3DE7FCFB9230}">
                <p14:media xmlns:p14="http://schemas.microsoft.com/office/powerpoint/2010/main" r:embed="rId2"/>
              </p:ext>
            </p:extLst>
          </p:nvPr>
        </p:nvPicPr>
        <p:blipFill>
          <a:blip r:embed="rId17"/>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537910351"/>
      </p:ext>
    </p:extLst>
  </p:cSld>
  <p:clrMapOvr>
    <a:masterClrMapping/>
  </p:clrMapOvr>
  <mc:AlternateContent xmlns:mc="http://schemas.openxmlformats.org/markup-compatibility/2006">
    <mc:Choice xmlns:p14="http://schemas.microsoft.com/office/powerpoint/2010/main" Requires="p14">
      <p:transition spd="slow" p14:dur="2000" advTm="129107"/>
    </mc:Choice>
    <mc:Fallback>
      <p:transition spd="slow" advTm="129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feld 3">
            <a:extLst>
              <a:ext uri="{FF2B5EF4-FFF2-40B4-BE49-F238E27FC236}">
                <a16:creationId xmlns:a16="http://schemas.microsoft.com/office/drawing/2014/main" id="{796057D0-5B65-4A5A-8198-8330B97D9597}"/>
              </a:ext>
            </a:extLst>
          </p:cNvPr>
          <p:cNvSpPr txBox="1">
            <a:spLocks noChangeArrowheads="1"/>
          </p:cNvSpPr>
          <p:nvPr/>
        </p:nvSpPr>
        <p:spPr bwMode="auto">
          <a:xfrm>
            <a:off x="259284" y="449633"/>
            <a:ext cx="7334637" cy="670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b="0"/>
              <a:t>Empirische Tatsachen:</a:t>
            </a:r>
          </a:p>
          <a:p>
            <a:endParaRPr lang="de-DE" sz="800"/>
          </a:p>
          <a:p>
            <a:r>
              <a:rPr lang="de-DE" sz="1600"/>
              <a:t>Wiensches Verschiebungsgesetz</a:t>
            </a:r>
          </a:p>
          <a:p>
            <a:endParaRPr lang="de-DE" sz="1600" b="0"/>
          </a:p>
          <a:p>
            <a:r>
              <a:rPr lang="de-DE" sz="1600" b="0"/>
              <a:t>Wellenlänge</a:t>
            </a:r>
          </a:p>
          <a:p>
            <a:endParaRPr lang="de-DE" sz="1600" b="0"/>
          </a:p>
          <a:p>
            <a:r>
              <a:rPr lang="de-DE" sz="1600"/>
              <a:t>Stefan-Boltzmann-Gesetz</a:t>
            </a:r>
          </a:p>
          <a:p>
            <a:endParaRPr lang="de-DE" sz="1600" b="0"/>
          </a:p>
          <a:p>
            <a:r>
              <a:rPr lang="de-DE" sz="1600" b="0"/>
              <a:t>Leistung/Fläche </a:t>
            </a:r>
          </a:p>
          <a:p>
            <a:pPr eaLnBrk="1" hangingPunct="1"/>
            <a:endParaRPr lang="de-DE" altLang="de-DE" sz="1600" b="0"/>
          </a:p>
          <a:p>
            <a:pPr eaLnBrk="1" hangingPunct="1"/>
            <a:endParaRPr lang="de-DE" altLang="de-DE" sz="1600">
              <a:solidFill>
                <a:srgbClr val="0070C0"/>
              </a:solidFill>
            </a:endParaRPr>
          </a:p>
          <a:p>
            <a:pPr eaLnBrk="1" hangingPunct="1"/>
            <a:r>
              <a:rPr lang="de-DE" altLang="de-DE" sz="1600" b="0"/>
              <a:t>Spektrale Energiedichte ... </a:t>
            </a:r>
          </a:p>
          <a:p>
            <a:pPr eaLnBrk="1" hangingPunct="1"/>
            <a:r>
              <a:rPr lang="de-DE" altLang="de-DE" sz="1600" b="0"/>
              <a:t>für kleine Frequenzen: </a:t>
            </a:r>
            <a:r>
              <a:rPr lang="de-DE" altLang="de-DE" sz="1600"/>
              <a:t>Rayleigh-Jeans-Gesetz</a:t>
            </a:r>
          </a:p>
          <a:p>
            <a:pPr eaLnBrk="1" hangingPunct="1"/>
            <a:endParaRPr lang="de-DE" altLang="de-DE" sz="1600" b="0"/>
          </a:p>
          <a:p>
            <a:pPr eaLnBrk="1" hangingPunct="1"/>
            <a:endParaRPr lang="de-DE" altLang="de-DE" sz="1600" b="0"/>
          </a:p>
          <a:p>
            <a:pPr eaLnBrk="1" hangingPunct="1"/>
            <a:endParaRPr lang="de-DE" altLang="de-DE" sz="800" b="0"/>
          </a:p>
          <a:p>
            <a:pPr eaLnBrk="1" hangingPunct="1"/>
            <a:r>
              <a:rPr lang="de-DE" altLang="de-DE" sz="1600" b="0"/>
              <a:t>für hohe Frequenzen:  </a:t>
            </a:r>
            <a:r>
              <a:rPr lang="de-DE" altLang="de-DE" sz="1600"/>
              <a:t>Wiensches Strahlungsgesetz</a:t>
            </a:r>
          </a:p>
          <a:p>
            <a:pPr eaLnBrk="1" hangingPunct="1"/>
            <a:endParaRPr lang="de-DE" altLang="de-DE" sz="1600"/>
          </a:p>
          <a:p>
            <a:pPr eaLnBrk="1" hangingPunct="1"/>
            <a:endParaRPr lang="de-DE" altLang="de-DE" sz="1600"/>
          </a:p>
          <a:p>
            <a:pPr eaLnBrk="1" hangingPunct="1"/>
            <a:endParaRPr lang="de-DE" altLang="de-DE" sz="1400"/>
          </a:p>
          <a:p>
            <a:pPr eaLnBrk="1" hangingPunct="1"/>
            <a:r>
              <a:rPr lang="de-DE" altLang="de-DE" sz="1600" b="0"/>
              <a:t>mit der Boltzmann-Konstante </a:t>
            </a:r>
            <a:r>
              <a:rPr lang="de-DE" altLang="de-DE" sz="1600" b="0" i="1"/>
              <a:t>k</a:t>
            </a:r>
            <a:r>
              <a:rPr lang="de-DE" altLang="de-DE" sz="1600" b="0"/>
              <a:t> = 1,380.649</a:t>
            </a:r>
            <a:r>
              <a:rPr lang="de-DE" altLang="de-DE" sz="1600" b="0">
                <a:cs typeface="Times New Roman" panose="02020603050405020304" pitchFamily="18" charset="0"/>
              </a:rPr>
              <a:t>∙10</a:t>
            </a:r>
            <a:r>
              <a:rPr lang="de-DE" altLang="de-DE" sz="1600" b="0" baseline="30000">
                <a:cs typeface="Times New Roman" panose="02020603050405020304" pitchFamily="18" charset="0"/>
              </a:rPr>
              <a:t>23</a:t>
            </a:r>
            <a:r>
              <a:rPr lang="de-DE" altLang="de-DE" sz="1600" b="0">
                <a:cs typeface="Times New Roman" panose="02020603050405020304" pitchFamily="18" charset="0"/>
              </a:rPr>
              <a:t> J/K (exakt) </a:t>
            </a:r>
          </a:p>
          <a:p>
            <a:pPr eaLnBrk="1" hangingPunct="1"/>
            <a:r>
              <a:rPr lang="de-DE" altLang="de-DE" sz="1600" b="0">
                <a:cs typeface="Times New Roman" panose="02020603050405020304" pitchFamily="18" charset="0"/>
              </a:rPr>
              <a:t>und einer weiteren Konstante </a:t>
            </a:r>
            <a:r>
              <a:rPr lang="de-DE" altLang="de-DE" sz="1600" b="0" i="1">
                <a:cs typeface="Times New Roman" panose="02020603050405020304" pitchFamily="18" charset="0"/>
              </a:rPr>
              <a:t>h</a:t>
            </a:r>
            <a:r>
              <a:rPr lang="de-DE" altLang="de-DE" sz="1600" b="0">
                <a:cs typeface="Times New Roman" panose="02020603050405020304" pitchFamily="18" charset="0"/>
              </a:rPr>
              <a:t>.</a:t>
            </a:r>
            <a:endParaRPr lang="de-DE" altLang="de-DE" sz="1600" b="0"/>
          </a:p>
          <a:p>
            <a:pPr eaLnBrk="1" hangingPunct="1"/>
            <a:endParaRPr lang="de-DE" altLang="de-DE" sz="800"/>
          </a:p>
          <a:p>
            <a:pPr eaLnBrk="1" hangingPunct="1"/>
            <a:r>
              <a:rPr lang="de-DE" altLang="de-DE" sz="1600"/>
              <a:t>Allgemein:</a:t>
            </a:r>
            <a:r>
              <a:rPr lang="de-DE" altLang="de-DE" sz="1600" b="0"/>
              <a:t> Spektrale Energiedichte = Spektrale Modendichte · mittlere Energie/Mode</a:t>
            </a:r>
          </a:p>
          <a:p>
            <a:pPr eaLnBrk="1" hangingPunct="1"/>
            <a:endParaRPr lang="de-DE" altLang="de-DE" sz="1600" b="0"/>
          </a:p>
          <a:p>
            <a:pPr eaLnBrk="1" hangingPunct="1"/>
            <a:endParaRPr lang="de-DE" altLang="de-DE" sz="1600" b="0"/>
          </a:p>
        </p:txBody>
      </p:sp>
      <p:sp>
        <p:nvSpPr>
          <p:cNvPr id="2" name="Foliennummernplatzhalter 1">
            <a:extLst>
              <a:ext uri="{FF2B5EF4-FFF2-40B4-BE49-F238E27FC236}">
                <a16:creationId xmlns:a16="http://schemas.microsoft.com/office/drawing/2014/main" id="{E93304F7-F03A-4745-B1C8-E801CF9E9938}"/>
              </a:ext>
            </a:extLst>
          </p:cNvPr>
          <p:cNvSpPr>
            <a:spLocks noGrp="1"/>
          </p:cNvSpPr>
          <p:nvPr>
            <p:ph type="sldNum" sz="quarter" idx="10"/>
          </p:nvPr>
        </p:nvSpPr>
        <p:spPr/>
        <p:txBody>
          <a:bodyPr/>
          <a:lstStyle/>
          <a:p>
            <a:fld id="{CE5A282B-6232-4A8B-8BFE-C72C4E4A21A0}" type="slidenum">
              <a:rPr lang="de-DE" smtClean="0"/>
              <a:t>18</a:t>
            </a:fld>
            <a:endParaRPr lang="de-DE"/>
          </a:p>
        </p:txBody>
      </p:sp>
      <p:sp>
        <p:nvSpPr>
          <p:cNvPr id="3" name="Textfeld 11">
            <a:extLst>
              <a:ext uri="{FF2B5EF4-FFF2-40B4-BE49-F238E27FC236}">
                <a16:creationId xmlns:a16="http://schemas.microsoft.com/office/drawing/2014/main" id="{7A3D0F3B-DF30-47E9-B336-2B248168DFC9}"/>
              </a:ext>
            </a:extLst>
          </p:cNvPr>
          <p:cNvSpPr txBox="1">
            <a:spLocks noChangeArrowheads="1"/>
          </p:cNvSpPr>
          <p:nvPr/>
        </p:nvSpPr>
        <p:spPr bwMode="auto">
          <a:xfrm>
            <a:off x="6572331" y="1912933"/>
            <a:ext cx="15760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Ludwig Boltzmann</a:t>
            </a:r>
          </a:p>
          <a:p>
            <a:pPr algn="ctr" eaLnBrk="1" hangingPunct="1"/>
            <a:r>
              <a:rPr lang="de-DE" altLang="de-DE" sz="1400" b="0"/>
              <a:t>(1844-1906) </a:t>
            </a:r>
          </a:p>
        </p:txBody>
      </p:sp>
      <p:pic>
        <p:nvPicPr>
          <p:cNvPr id="4" name="Picture 8" descr="http://upload.wikimedia.org/wikipedia/commons/thumb/d/dd/Wilhelm_Wien_1911.jpg/220px-Wilhelm_Wien_1911.jpg">
            <a:extLst>
              <a:ext uri="{FF2B5EF4-FFF2-40B4-BE49-F238E27FC236}">
                <a16:creationId xmlns:a16="http://schemas.microsoft.com/office/drawing/2014/main" id="{3170EA6E-88B0-45B6-B473-91A29C0FC5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9726" y="398233"/>
            <a:ext cx="1063985" cy="15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feld 15">
            <a:extLst>
              <a:ext uri="{FF2B5EF4-FFF2-40B4-BE49-F238E27FC236}">
                <a16:creationId xmlns:a16="http://schemas.microsoft.com/office/drawing/2014/main" id="{85C2C5EE-632C-4DBD-B6ED-459AB7388559}"/>
              </a:ext>
            </a:extLst>
          </p:cNvPr>
          <p:cNvSpPr txBox="1">
            <a:spLocks noChangeArrowheads="1"/>
          </p:cNvSpPr>
          <p:nvPr/>
        </p:nvSpPr>
        <p:spPr bwMode="auto">
          <a:xfrm>
            <a:off x="4204402" y="1900913"/>
            <a:ext cx="12298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Wilhelm Wien</a:t>
            </a:r>
          </a:p>
          <a:p>
            <a:pPr algn="ctr" eaLnBrk="1" hangingPunct="1"/>
            <a:r>
              <a:rPr lang="de-DE" altLang="de-DE" sz="1400" b="0"/>
              <a:t>(1864-1928)</a:t>
            </a:r>
          </a:p>
        </p:txBody>
      </p:sp>
      <p:pic>
        <p:nvPicPr>
          <p:cNvPr id="6" name="Picture 15" descr="http://upload.wikimedia.org/wikipedia/commons/thumb/3/3f/Jozef_Stefan.jpg/220px-Jozef_Stefan.jpg">
            <a:extLst>
              <a:ext uri="{FF2B5EF4-FFF2-40B4-BE49-F238E27FC236}">
                <a16:creationId xmlns:a16="http://schemas.microsoft.com/office/drawing/2014/main" id="{3953A446-623E-42E0-8A5E-DE4EF0E7F8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660" y="431571"/>
            <a:ext cx="1271770" cy="1504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feld 15">
            <a:extLst>
              <a:ext uri="{FF2B5EF4-FFF2-40B4-BE49-F238E27FC236}">
                <a16:creationId xmlns:a16="http://schemas.microsoft.com/office/drawing/2014/main" id="{2DBA4061-7EF1-4747-A804-2CD5AB2E22B7}"/>
              </a:ext>
            </a:extLst>
          </p:cNvPr>
          <p:cNvSpPr txBox="1">
            <a:spLocks noChangeArrowheads="1"/>
          </p:cNvSpPr>
          <p:nvPr/>
        </p:nvSpPr>
        <p:spPr bwMode="auto">
          <a:xfrm>
            <a:off x="5440464" y="1905676"/>
            <a:ext cx="110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Josef  Stefan</a:t>
            </a:r>
          </a:p>
          <a:p>
            <a:pPr algn="ctr" eaLnBrk="1" hangingPunct="1"/>
            <a:r>
              <a:rPr lang="de-DE" altLang="de-DE" sz="1400" b="0"/>
              <a:t>(1835-1893)</a:t>
            </a:r>
          </a:p>
        </p:txBody>
      </p:sp>
      <p:pic>
        <p:nvPicPr>
          <p:cNvPr id="8" name="Picture 19" descr="File:Boltzmann2.jpg">
            <a:extLst>
              <a:ext uri="{FF2B5EF4-FFF2-40B4-BE49-F238E27FC236}">
                <a16:creationId xmlns:a16="http://schemas.microsoft.com/office/drawing/2014/main" id="{6C678119-1DBE-46B7-82E5-AE536D0172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5857" y="409573"/>
            <a:ext cx="1229035" cy="1503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4" name="Object 6">
            <a:extLst>
              <a:ext uri="{FF2B5EF4-FFF2-40B4-BE49-F238E27FC236}">
                <a16:creationId xmlns:a16="http://schemas.microsoft.com/office/drawing/2014/main" id="{4C12C13D-3890-4D71-BB50-4F6CA3F535DC}"/>
              </a:ext>
            </a:extLst>
          </p:cNvPr>
          <p:cNvGraphicFramePr>
            <a:graphicFrameLocks noChangeAspect="1"/>
          </p:cNvGraphicFramePr>
          <p:nvPr/>
        </p:nvGraphicFramePr>
        <p:xfrm>
          <a:off x="1804520" y="2567965"/>
          <a:ext cx="2895600" cy="646113"/>
        </p:xfrm>
        <a:graphic>
          <a:graphicData uri="http://schemas.openxmlformats.org/presentationml/2006/ole">
            <mc:AlternateContent xmlns:mc="http://schemas.openxmlformats.org/markup-compatibility/2006">
              <mc:Choice xmlns:v="urn:schemas-microsoft-com:vml" Requires="v">
                <p:oleObj spid="_x0000_s42156" name="Equation" r:id="rId8" imgW="1930320" imgH="431640" progId="Equation.DSMT4">
                  <p:embed/>
                </p:oleObj>
              </mc:Choice>
              <mc:Fallback>
                <p:oleObj name="Equation" r:id="rId8" imgW="1930320" imgH="431640" progId="Equation.DSMT4">
                  <p:embed/>
                  <p:pic>
                    <p:nvPicPr>
                      <p:cNvPr id="24" name="Object 6">
                        <a:extLst>
                          <a:ext uri="{FF2B5EF4-FFF2-40B4-BE49-F238E27FC236}">
                            <a16:creationId xmlns:a16="http://schemas.microsoft.com/office/drawing/2014/main" id="{4C12C13D-3890-4D71-BB50-4F6CA3F535DC}"/>
                          </a:ext>
                        </a:extLst>
                      </p:cNvPr>
                      <p:cNvPicPr>
                        <a:picLocks noChangeAspect="1" noChangeArrowheads="1"/>
                      </p:cNvPicPr>
                      <p:nvPr/>
                    </p:nvPicPr>
                    <p:blipFill>
                      <a:blip r:embed="rId9"/>
                      <a:srcRect/>
                      <a:stretch>
                        <a:fillRect/>
                      </a:stretch>
                    </p:blipFill>
                    <p:spPr bwMode="auto">
                      <a:xfrm>
                        <a:off x="1804520" y="2567965"/>
                        <a:ext cx="2895600" cy="646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5">
            <a:extLst>
              <a:ext uri="{FF2B5EF4-FFF2-40B4-BE49-F238E27FC236}">
                <a16:creationId xmlns:a16="http://schemas.microsoft.com/office/drawing/2014/main" id="{6F5C1EB9-E13E-4168-AB1F-05CD18115394}"/>
              </a:ext>
            </a:extLst>
          </p:cNvPr>
          <p:cNvGraphicFramePr>
            <a:graphicFrameLocks noChangeAspect="1"/>
          </p:cNvGraphicFramePr>
          <p:nvPr/>
        </p:nvGraphicFramePr>
        <p:xfrm>
          <a:off x="560432" y="3924890"/>
          <a:ext cx="2762250" cy="590550"/>
        </p:xfrm>
        <a:graphic>
          <a:graphicData uri="http://schemas.openxmlformats.org/presentationml/2006/ole">
            <mc:AlternateContent xmlns:mc="http://schemas.openxmlformats.org/markup-compatibility/2006">
              <mc:Choice xmlns:v="urn:schemas-microsoft-com:vml" Requires="v">
                <p:oleObj spid="_x0000_s42157" name="Equation" r:id="rId10" imgW="1841400" imgH="393480" progId="Equation.DSMT4">
                  <p:embed/>
                </p:oleObj>
              </mc:Choice>
              <mc:Fallback>
                <p:oleObj name="Equation" r:id="rId10" imgW="1841400" imgH="393480" progId="Equation.DSMT4">
                  <p:embed/>
                  <p:pic>
                    <p:nvPicPr>
                      <p:cNvPr id="26" name="Object 5">
                        <a:extLst>
                          <a:ext uri="{FF2B5EF4-FFF2-40B4-BE49-F238E27FC236}">
                            <a16:creationId xmlns:a16="http://schemas.microsoft.com/office/drawing/2014/main" id="{6F5C1EB9-E13E-4168-AB1F-05CD18115394}"/>
                          </a:ext>
                        </a:extLst>
                      </p:cNvPr>
                      <p:cNvPicPr>
                        <a:picLocks noChangeAspect="1" noChangeArrowheads="1"/>
                      </p:cNvPicPr>
                      <p:nvPr/>
                    </p:nvPicPr>
                    <p:blipFill>
                      <a:blip r:embed="rId11"/>
                      <a:srcRect/>
                      <a:stretch>
                        <a:fillRect/>
                      </a:stretch>
                    </p:blipFill>
                    <p:spPr bwMode="auto">
                      <a:xfrm>
                        <a:off x="560432" y="3924890"/>
                        <a:ext cx="27622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5">
            <a:extLst>
              <a:ext uri="{FF2B5EF4-FFF2-40B4-BE49-F238E27FC236}">
                <a16:creationId xmlns:a16="http://schemas.microsoft.com/office/drawing/2014/main" id="{6708A337-29BF-4F1E-86C4-87C58173488A}"/>
              </a:ext>
            </a:extLst>
          </p:cNvPr>
          <p:cNvGraphicFramePr>
            <a:graphicFrameLocks noChangeAspect="1"/>
          </p:cNvGraphicFramePr>
          <p:nvPr/>
        </p:nvGraphicFramePr>
        <p:xfrm>
          <a:off x="548052" y="4775158"/>
          <a:ext cx="3657600" cy="647700"/>
        </p:xfrm>
        <a:graphic>
          <a:graphicData uri="http://schemas.openxmlformats.org/presentationml/2006/ole">
            <mc:AlternateContent xmlns:mc="http://schemas.openxmlformats.org/markup-compatibility/2006">
              <mc:Choice xmlns:v="urn:schemas-microsoft-com:vml" Requires="v">
                <p:oleObj spid="_x0000_s42158" name="Equation" r:id="rId12" imgW="2438280" imgH="431640" progId="Equation.DSMT4">
                  <p:embed/>
                </p:oleObj>
              </mc:Choice>
              <mc:Fallback>
                <p:oleObj name="Equation" r:id="rId12" imgW="2438280" imgH="431640" progId="Equation.DSMT4">
                  <p:embed/>
                  <p:pic>
                    <p:nvPicPr>
                      <p:cNvPr id="27" name="Object 5">
                        <a:extLst>
                          <a:ext uri="{FF2B5EF4-FFF2-40B4-BE49-F238E27FC236}">
                            <a16:creationId xmlns:a16="http://schemas.microsoft.com/office/drawing/2014/main" id="{6708A337-29BF-4F1E-86C4-87C58173488A}"/>
                          </a:ext>
                        </a:extLst>
                      </p:cNvPr>
                      <p:cNvPicPr>
                        <a:picLocks noChangeAspect="1" noChangeArrowheads="1"/>
                      </p:cNvPicPr>
                      <p:nvPr/>
                    </p:nvPicPr>
                    <p:blipFill>
                      <a:blip r:embed="rId13"/>
                      <a:srcRect/>
                      <a:stretch>
                        <a:fillRect/>
                      </a:stretch>
                    </p:blipFill>
                    <p:spPr bwMode="auto">
                      <a:xfrm>
                        <a:off x="548052" y="4775158"/>
                        <a:ext cx="36576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5">
            <a:extLst>
              <a:ext uri="{FF2B5EF4-FFF2-40B4-BE49-F238E27FC236}">
                <a16:creationId xmlns:a16="http://schemas.microsoft.com/office/drawing/2014/main" id="{43ACA22E-B4A6-4D31-8E44-6654BBA679B8}"/>
              </a:ext>
            </a:extLst>
          </p:cNvPr>
          <p:cNvGraphicFramePr>
            <a:graphicFrameLocks noChangeAspect="1"/>
          </p:cNvGraphicFramePr>
          <p:nvPr/>
        </p:nvGraphicFramePr>
        <p:xfrm>
          <a:off x="3651931" y="6368217"/>
          <a:ext cx="2209800" cy="381000"/>
        </p:xfrm>
        <a:graphic>
          <a:graphicData uri="http://schemas.openxmlformats.org/presentationml/2006/ole">
            <mc:AlternateContent xmlns:mc="http://schemas.openxmlformats.org/markup-compatibility/2006">
              <mc:Choice xmlns:v="urn:schemas-microsoft-com:vml" Requires="v">
                <p:oleObj spid="_x0000_s42159" name="Equation" r:id="rId14" imgW="1473120" imgH="253800" progId="Equation.DSMT4">
                  <p:embed/>
                </p:oleObj>
              </mc:Choice>
              <mc:Fallback>
                <p:oleObj name="Equation" r:id="rId14" imgW="1473120" imgH="253800" progId="Equation.DSMT4">
                  <p:embed/>
                  <p:pic>
                    <p:nvPicPr>
                      <p:cNvPr id="28" name="Object 5">
                        <a:extLst>
                          <a:ext uri="{FF2B5EF4-FFF2-40B4-BE49-F238E27FC236}">
                            <a16:creationId xmlns:a16="http://schemas.microsoft.com/office/drawing/2014/main" id="{43ACA22E-B4A6-4D31-8E44-6654BBA679B8}"/>
                          </a:ext>
                        </a:extLst>
                      </p:cNvPr>
                      <p:cNvPicPr>
                        <a:picLocks noChangeAspect="1" noChangeArrowheads="1"/>
                      </p:cNvPicPr>
                      <p:nvPr/>
                    </p:nvPicPr>
                    <p:blipFill>
                      <a:blip r:embed="rId15"/>
                      <a:srcRect/>
                      <a:stretch>
                        <a:fillRect/>
                      </a:stretch>
                    </p:blipFill>
                    <p:spPr bwMode="auto">
                      <a:xfrm>
                        <a:off x="3651931" y="6368217"/>
                        <a:ext cx="2209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6" name="Picture 3">
            <a:extLst>
              <a:ext uri="{FF2B5EF4-FFF2-40B4-BE49-F238E27FC236}">
                <a16:creationId xmlns:a16="http://schemas.microsoft.com/office/drawing/2014/main" id="{DE067252-1BD9-4820-8501-26462D12BA8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72876" y="2544115"/>
            <a:ext cx="2559232" cy="31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 name="Object 6">
            <a:extLst>
              <a:ext uri="{FF2B5EF4-FFF2-40B4-BE49-F238E27FC236}">
                <a16:creationId xmlns:a16="http://schemas.microsoft.com/office/drawing/2014/main" id="{149ADCAC-89F9-49DE-8587-521BC8306BF4}"/>
              </a:ext>
            </a:extLst>
          </p:cNvPr>
          <p:cNvGraphicFramePr>
            <a:graphicFrameLocks noChangeAspect="1"/>
          </p:cNvGraphicFramePr>
          <p:nvPr>
            <p:extLst>
              <p:ext uri="{D42A27DB-BD31-4B8C-83A1-F6EECF244321}">
                <p14:modId xmlns:p14="http://schemas.microsoft.com/office/powerpoint/2010/main" val="3246259181"/>
              </p:ext>
            </p:extLst>
          </p:nvPr>
        </p:nvGraphicFramePr>
        <p:xfrm>
          <a:off x="1453925" y="1561192"/>
          <a:ext cx="2476500" cy="588963"/>
        </p:xfrm>
        <a:graphic>
          <a:graphicData uri="http://schemas.openxmlformats.org/presentationml/2006/ole">
            <mc:AlternateContent xmlns:mc="http://schemas.openxmlformats.org/markup-compatibility/2006">
              <mc:Choice xmlns:v="urn:schemas-microsoft-com:vml" Requires="v">
                <p:oleObj spid="_x0000_s42160" name="Equation" r:id="rId17" imgW="1650960" imgH="393480" progId="Equation.DSMT4">
                  <p:embed/>
                </p:oleObj>
              </mc:Choice>
              <mc:Fallback>
                <p:oleObj name="Equation" r:id="rId17" imgW="1650960" imgH="393480" progId="Equation.DSMT4">
                  <p:embed/>
                  <p:pic>
                    <p:nvPicPr>
                      <p:cNvPr id="23" name="Object 6">
                        <a:extLst>
                          <a:ext uri="{FF2B5EF4-FFF2-40B4-BE49-F238E27FC236}">
                            <a16:creationId xmlns:a16="http://schemas.microsoft.com/office/drawing/2014/main" id="{4F2AAE67-D259-45D9-82FF-E011AF8454A1}"/>
                          </a:ext>
                        </a:extLst>
                      </p:cNvPr>
                      <p:cNvPicPr>
                        <a:picLocks noChangeAspect="1" noChangeArrowheads="1"/>
                      </p:cNvPicPr>
                      <p:nvPr/>
                    </p:nvPicPr>
                    <p:blipFill>
                      <a:blip r:embed="rId18"/>
                      <a:srcRect/>
                      <a:stretch>
                        <a:fillRect/>
                      </a:stretch>
                    </p:blipFill>
                    <p:spPr bwMode="auto">
                      <a:xfrm>
                        <a:off x="1453925" y="1561192"/>
                        <a:ext cx="2476500" cy="588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Audio 9">
            <a:hlinkClick r:id="" action="ppaction://media"/>
            <a:extLst>
              <a:ext uri="{FF2B5EF4-FFF2-40B4-BE49-F238E27FC236}">
                <a16:creationId xmlns:a16="http://schemas.microsoft.com/office/drawing/2014/main" id="{A74B6DA4-4ADE-49FA-BBC2-B00A0FF9D77E}"/>
              </a:ext>
            </a:extLst>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779961133"/>
      </p:ext>
    </p:extLst>
  </p:cSld>
  <p:clrMapOvr>
    <a:masterClrMapping/>
  </p:clrMapOvr>
  <mc:AlternateContent xmlns:mc="http://schemas.openxmlformats.org/markup-compatibility/2006">
    <mc:Choice xmlns:p14="http://schemas.microsoft.com/office/powerpoint/2010/main" Requires="p14">
      <p:transition spd="slow" p14:dur="2000" advTm="53868"/>
    </mc:Choice>
    <mc:Fallback>
      <p:transition spd="slow" advTm="53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feld 3">
            <a:extLst>
              <a:ext uri="{FF2B5EF4-FFF2-40B4-BE49-F238E27FC236}">
                <a16:creationId xmlns:a16="http://schemas.microsoft.com/office/drawing/2014/main" id="{5A99D772-71F5-4266-9713-E36AC0C9368F}"/>
              </a:ext>
            </a:extLst>
          </p:cNvPr>
          <p:cNvSpPr txBox="1">
            <a:spLocks noChangeArrowheads="1"/>
          </p:cNvSpPr>
          <p:nvPr/>
        </p:nvSpPr>
        <p:spPr bwMode="auto">
          <a:xfrm>
            <a:off x="259284" y="449633"/>
            <a:ext cx="4565673" cy="2185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a:t>Spektrale Modendichte im Hohlraumresonator</a:t>
            </a:r>
          </a:p>
          <a:p>
            <a:endParaRPr lang="de-DE" sz="800"/>
          </a:p>
          <a:p>
            <a:r>
              <a:rPr lang="de-DE" altLang="de-DE" sz="1600" b="0"/>
              <a:t>1-dimensionale Betrachtung (Länge </a:t>
            </a:r>
            <a:r>
              <a:rPr lang="de-DE" altLang="de-DE" sz="1600" b="0" i="1"/>
              <a:t>a</a:t>
            </a:r>
            <a:r>
              <a:rPr lang="de-DE" altLang="de-DE" sz="1600" b="0"/>
              <a:t>, </a:t>
            </a:r>
            <a:r>
              <a:rPr lang="de-DE" altLang="de-DE" sz="1600" b="0" i="1"/>
              <a:t>n</a:t>
            </a:r>
            <a:r>
              <a:rPr lang="de-DE" altLang="de-DE" sz="1600" b="0"/>
              <a:t> ganzzahlig),</a:t>
            </a:r>
          </a:p>
          <a:p>
            <a:r>
              <a:rPr lang="de-DE" altLang="de-DE" sz="1600" b="0"/>
              <a:t>Wellenlänge </a:t>
            </a:r>
            <a:r>
              <a:rPr lang="de-DE" altLang="de-DE" sz="1600" b="0" i="1">
                <a:latin typeface="Symbol" panose="05050102010706020507" pitchFamily="18" charset="2"/>
              </a:rPr>
              <a:t>l</a:t>
            </a:r>
            <a:r>
              <a:rPr lang="de-DE" altLang="de-DE" sz="1600" b="0"/>
              <a:t> und Wellenzahl </a:t>
            </a:r>
            <a:r>
              <a:rPr lang="de-DE" altLang="de-DE" sz="1600" b="0" i="1"/>
              <a:t>k</a:t>
            </a:r>
            <a:r>
              <a:rPr lang="de-DE" altLang="de-DE" sz="1600" b="0"/>
              <a:t>  </a:t>
            </a:r>
          </a:p>
          <a:p>
            <a:endParaRPr lang="de-DE" altLang="de-DE" sz="1600" b="0"/>
          </a:p>
          <a:p>
            <a:endParaRPr lang="de-DE" altLang="de-DE" sz="1600" b="0"/>
          </a:p>
          <a:p>
            <a:endParaRPr lang="de-DE" altLang="de-DE" sz="800" b="0"/>
          </a:p>
          <a:p>
            <a:r>
              <a:rPr lang="de-DE" altLang="de-DE" sz="1600" b="0"/>
              <a:t> </a:t>
            </a:r>
            <a:endParaRPr lang="de-DE" sz="1600"/>
          </a:p>
        </p:txBody>
      </p:sp>
      <p:sp>
        <p:nvSpPr>
          <p:cNvPr id="2" name="Foliennummernplatzhalter 1">
            <a:extLst>
              <a:ext uri="{FF2B5EF4-FFF2-40B4-BE49-F238E27FC236}">
                <a16:creationId xmlns:a16="http://schemas.microsoft.com/office/drawing/2014/main" id="{E93304F7-F03A-4745-B1C8-E801CF9E9938}"/>
              </a:ext>
            </a:extLst>
          </p:cNvPr>
          <p:cNvSpPr>
            <a:spLocks noGrp="1"/>
          </p:cNvSpPr>
          <p:nvPr>
            <p:ph type="sldNum" sz="quarter" idx="10"/>
          </p:nvPr>
        </p:nvSpPr>
        <p:spPr/>
        <p:txBody>
          <a:bodyPr/>
          <a:lstStyle/>
          <a:p>
            <a:fld id="{CE5A282B-6232-4A8B-8BFE-C72C4E4A21A0}" type="slidenum">
              <a:rPr lang="de-DE" smtClean="0"/>
              <a:t>19</a:t>
            </a:fld>
            <a:endParaRPr lang="de-DE"/>
          </a:p>
        </p:txBody>
      </p:sp>
      <p:pic>
        <p:nvPicPr>
          <p:cNvPr id="12" name="Picture 7">
            <a:extLst>
              <a:ext uri="{FF2B5EF4-FFF2-40B4-BE49-F238E27FC236}">
                <a16:creationId xmlns:a16="http://schemas.microsoft.com/office/drawing/2014/main" id="{97BE2F93-0718-40BE-A1A1-EB50B9629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083" y="450850"/>
            <a:ext cx="2160587"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5">
            <a:extLst>
              <a:ext uri="{FF2B5EF4-FFF2-40B4-BE49-F238E27FC236}">
                <a16:creationId xmlns:a16="http://schemas.microsoft.com/office/drawing/2014/main" id="{011A25E0-8158-40FC-B7B7-82CD3EBB8C70}"/>
              </a:ext>
            </a:extLst>
          </p:cNvPr>
          <p:cNvGraphicFramePr>
            <a:graphicFrameLocks noChangeAspect="1"/>
          </p:cNvGraphicFramePr>
          <p:nvPr>
            <p:extLst>
              <p:ext uri="{D42A27DB-BD31-4B8C-83A1-F6EECF244321}">
                <p14:modId xmlns:p14="http://schemas.microsoft.com/office/powerpoint/2010/main" val="2994942865"/>
              </p:ext>
            </p:extLst>
          </p:nvPr>
        </p:nvGraphicFramePr>
        <p:xfrm>
          <a:off x="372723" y="1715407"/>
          <a:ext cx="3854450" cy="550863"/>
        </p:xfrm>
        <a:graphic>
          <a:graphicData uri="http://schemas.openxmlformats.org/presentationml/2006/ole">
            <mc:AlternateContent xmlns:mc="http://schemas.openxmlformats.org/markup-compatibility/2006">
              <mc:Choice xmlns:v="urn:schemas-microsoft-com:vml" Requires="v">
                <p:oleObj spid="_x0000_s30763" name="Formel" r:id="rId6" imgW="2755800" imgH="393480" progId="Equation.3">
                  <p:embed/>
                </p:oleObj>
              </mc:Choice>
              <mc:Fallback>
                <p:oleObj name="Formel" r:id="rId6" imgW="2755800" imgH="393480" progId="Equation.3">
                  <p:embed/>
                  <p:pic>
                    <p:nvPicPr>
                      <p:cNvPr id="7170" name="Object 5">
                        <a:extLst>
                          <a:ext uri="{FF2B5EF4-FFF2-40B4-BE49-F238E27FC236}">
                            <a16:creationId xmlns:a16="http://schemas.microsoft.com/office/drawing/2014/main" id="{0BECE2C9-CFB4-48B0-A2DF-2C4FD2EB0E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2723" y="1715407"/>
                        <a:ext cx="3854450"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 name="Audio 2">
            <a:hlinkClick r:id="" action="ppaction://media"/>
            <a:extLst>
              <a:ext uri="{FF2B5EF4-FFF2-40B4-BE49-F238E27FC236}">
                <a16:creationId xmlns:a16="http://schemas.microsoft.com/office/drawing/2014/main" id="{B23D2007-27B5-4C6F-846C-B2B0AD701F8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4041388877"/>
      </p:ext>
    </p:extLst>
  </p:cSld>
  <p:clrMapOvr>
    <a:masterClrMapping/>
  </p:clrMapOvr>
  <mc:AlternateContent xmlns:mc="http://schemas.openxmlformats.org/markup-compatibility/2006">
    <mc:Choice xmlns:p14="http://schemas.microsoft.com/office/powerpoint/2010/main" Requires="p14">
      <p:transition spd="slow" p14:dur="2000" advTm="52296"/>
    </mc:Choice>
    <mc:Fallback>
      <p:transition spd="slow" advTm="52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9DA49807-7499-4F54-BEC7-4182E8641A2F}"/>
              </a:ext>
            </a:extLst>
          </p:cNvPr>
          <p:cNvSpPr>
            <a:spLocks noGrp="1"/>
          </p:cNvSpPr>
          <p:nvPr>
            <p:ph type="sldNum" sz="quarter" idx="11"/>
          </p:nvPr>
        </p:nvSpPr>
        <p:spPr/>
        <p:txBody>
          <a:bodyPr/>
          <a:lstStyle/>
          <a:p>
            <a:pPr>
              <a:defRPr/>
            </a:pPr>
            <a:fld id="{EE4E8986-E2CD-4FC7-AA50-691CFD4929B6}" type="slidenum">
              <a:rPr lang="de-DE" altLang="de-DE" smtClean="0"/>
              <a:pPr>
                <a:defRPr/>
              </a:pPr>
              <a:t>2</a:t>
            </a:fld>
            <a:endParaRPr lang="de-DE" altLang="de-DE"/>
          </a:p>
        </p:txBody>
      </p:sp>
      <p:sp>
        <p:nvSpPr>
          <p:cNvPr id="3" name="Textfeld 2">
            <a:extLst>
              <a:ext uri="{FF2B5EF4-FFF2-40B4-BE49-F238E27FC236}">
                <a16:creationId xmlns:a16="http://schemas.microsoft.com/office/drawing/2014/main" id="{1CD7AEDF-29DD-4F7F-9B99-FAA59EAF79B7}"/>
              </a:ext>
            </a:extLst>
          </p:cNvPr>
          <p:cNvSpPr txBox="1"/>
          <p:nvPr/>
        </p:nvSpPr>
        <p:spPr>
          <a:xfrm>
            <a:off x="400967" y="493872"/>
            <a:ext cx="7162410" cy="5509200"/>
          </a:xfrm>
          <a:prstGeom prst="rect">
            <a:avLst/>
          </a:prstGeom>
          <a:noFill/>
        </p:spPr>
        <p:txBody>
          <a:bodyPr wrap="none" rtlCol="0">
            <a:spAutoFit/>
          </a:bodyPr>
          <a:lstStyle/>
          <a:p>
            <a:r>
              <a:rPr lang="de-DE">
                <a:solidFill>
                  <a:srgbClr val="CC3399"/>
                </a:solidFill>
              </a:rPr>
              <a:t>Vorlesung</a:t>
            </a:r>
          </a:p>
          <a:p>
            <a:endParaRPr lang="de-DE" sz="800">
              <a:solidFill>
                <a:srgbClr val="CC3399"/>
              </a:solidFill>
            </a:endParaRPr>
          </a:p>
          <a:p>
            <a:r>
              <a:rPr lang="de-DE"/>
              <a:t>- Dienstag: wird möglichst Mo abends hochgeladen, in Ausnahmen am Dienstag</a:t>
            </a:r>
          </a:p>
          <a:p>
            <a:endParaRPr lang="de-DE" sz="800"/>
          </a:p>
          <a:p>
            <a:r>
              <a:rPr lang="de-DE"/>
              <a:t>- Donnerstag: wird Do abends hochgeladen, in Ausnahmen am Freitag</a:t>
            </a:r>
          </a:p>
          <a:p>
            <a:endParaRPr lang="de-DE">
              <a:solidFill>
                <a:srgbClr val="CC3399"/>
              </a:solidFill>
            </a:endParaRPr>
          </a:p>
          <a:p>
            <a:r>
              <a:rPr lang="de-DE">
                <a:solidFill>
                  <a:srgbClr val="CC3399"/>
                </a:solidFill>
              </a:rPr>
              <a:t>Fragestunde</a:t>
            </a:r>
          </a:p>
          <a:p>
            <a:endParaRPr lang="de-DE" sz="800"/>
          </a:p>
          <a:p>
            <a:r>
              <a:rPr lang="de-DE"/>
              <a:t>- Donnerstag 12:00, Link im Moodle-Raum</a:t>
            </a:r>
          </a:p>
          <a:p>
            <a:endParaRPr lang="de-DE"/>
          </a:p>
          <a:p>
            <a:r>
              <a:rPr lang="de-DE">
                <a:solidFill>
                  <a:srgbClr val="CC3399"/>
                </a:solidFill>
              </a:rPr>
              <a:t>Modulabschlussklausur</a:t>
            </a:r>
          </a:p>
          <a:p>
            <a:endParaRPr lang="de-DE" sz="800">
              <a:solidFill>
                <a:srgbClr val="0070C0"/>
              </a:solidFill>
            </a:endParaRPr>
          </a:p>
          <a:p>
            <a:r>
              <a:rPr lang="de-DE"/>
              <a:t>- Dienstag </a:t>
            </a:r>
            <a:r>
              <a:rPr lang="de-DE">
                <a:solidFill>
                  <a:srgbClr val="FF0000"/>
                </a:solidFill>
              </a:rPr>
              <a:t>9. Februar 2021, 16:00-19:00 im Hörsaal 1</a:t>
            </a:r>
            <a:r>
              <a:rPr lang="de-DE"/>
              <a:t> (Hörsaalgebäude II)</a:t>
            </a:r>
          </a:p>
          <a:p>
            <a:endParaRPr lang="de-DE"/>
          </a:p>
          <a:p>
            <a:r>
              <a:rPr lang="de-DE">
                <a:solidFill>
                  <a:srgbClr val="CC3399"/>
                </a:solidFill>
              </a:rPr>
              <a:t>Evaluierung der Vorlesung</a:t>
            </a:r>
          </a:p>
          <a:p>
            <a:endParaRPr lang="de-DE" sz="800"/>
          </a:p>
          <a:p>
            <a:r>
              <a:rPr lang="de-DE"/>
              <a:t>https://evaluation.tu-dortmund.de/evasys/online.php?p=1DK1G</a:t>
            </a:r>
          </a:p>
          <a:p>
            <a:endParaRPr lang="de-DE" sz="800"/>
          </a:p>
          <a:p>
            <a:r>
              <a:rPr lang="de-DE"/>
              <a:t>Die Umfrage ist ab sofort und bis einschließlich 11.12.2020 freigeschaltet.</a:t>
            </a:r>
          </a:p>
          <a:p>
            <a:endParaRPr lang="de-DE"/>
          </a:p>
          <a:p>
            <a:r>
              <a:rPr lang="de-DE">
                <a:solidFill>
                  <a:srgbClr val="CC3399"/>
                </a:solidFill>
              </a:rPr>
              <a:t>CHE-Ranking</a:t>
            </a:r>
          </a:p>
          <a:p>
            <a:endParaRPr lang="de-DE" sz="800">
              <a:solidFill>
                <a:srgbClr val="CC3399"/>
              </a:solidFill>
            </a:endParaRPr>
          </a:p>
          <a:p>
            <a:r>
              <a:rPr lang="de-DE"/>
              <a:t>Bitte um rege Teilnahme</a:t>
            </a:r>
          </a:p>
          <a:p>
            <a:endParaRPr lang="de-DE"/>
          </a:p>
          <a:p>
            <a:endParaRPr lang="de-DE"/>
          </a:p>
        </p:txBody>
      </p:sp>
      <p:pic>
        <p:nvPicPr>
          <p:cNvPr id="4" name="Grafik 3">
            <a:extLst>
              <a:ext uri="{FF2B5EF4-FFF2-40B4-BE49-F238E27FC236}">
                <a16:creationId xmlns:a16="http://schemas.microsoft.com/office/drawing/2014/main" id="{93C0ADFA-8EEB-4407-91AA-4993AD29C1BB}"/>
              </a:ext>
            </a:extLst>
          </p:cNvPr>
          <p:cNvPicPr>
            <a:picLocks noChangeAspect="1"/>
          </p:cNvPicPr>
          <p:nvPr/>
        </p:nvPicPr>
        <p:blipFill>
          <a:blip r:embed="rId5"/>
          <a:stretch>
            <a:fillRect/>
          </a:stretch>
        </p:blipFill>
        <p:spPr>
          <a:xfrm>
            <a:off x="3136605" y="4669233"/>
            <a:ext cx="2554117" cy="1974280"/>
          </a:xfrm>
          <a:prstGeom prst="rect">
            <a:avLst/>
          </a:prstGeom>
        </p:spPr>
      </p:pic>
      <p:pic>
        <p:nvPicPr>
          <p:cNvPr id="6" name="Grafik 5">
            <a:extLst>
              <a:ext uri="{FF2B5EF4-FFF2-40B4-BE49-F238E27FC236}">
                <a16:creationId xmlns:a16="http://schemas.microsoft.com/office/drawing/2014/main" id="{C7EAB04D-6821-4741-8D48-97B96452B480}"/>
              </a:ext>
            </a:extLst>
          </p:cNvPr>
          <p:cNvPicPr>
            <a:picLocks noChangeAspect="1"/>
          </p:cNvPicPr>
          <p:nvPr/>
        </p:nvPicPr>
        <p:blipFill>
          <a:blip r:embed="rId6"/>
          <a:stretch>
            <a:fillRect/>
          </a:stretch>
        </p:blipFill>
        <p:spPr>
          <a:xfrm>
            <a:off x="5921583" y="4669233"/>
            <a:ext cx="1920403" cy="1974280"/>
          </a:xfrm>
          <a:prstGeom prst="rect">
            <a:avLst/>
          </a:prstGeom>
        </p:spPr>
      </p:pic>
      <p:pic>
        <p:nvPicPr>
          <p:cNvPr id="7" name="Audio 6">
            <a:hlinkClick r:id="" action="ppaction://media"/>
            <a:extLst>
              <a:ext uri="{FF2B5EF4-FFF2-40B4-BE49-F238E27FC236}">
                <a16:creationId xmlns:a16="http://schemas.microsoft.com/office/drawing/2014/main" id="{D1AEE14F-9467-4023-9898-D6BC4BC790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029820246"/>
      </p:ext>
    </p:extLst>
  </p:cSld>
  <p:clrMapOvr>
    <a:masterClrMapping/>
  </p:clrMapOvr>
  <mc:AlternateContent xmlns:mc="http://schemas.openxmlformats.org/markup-compatibility/2006">
    <mc:Choice xmlns:p14="http://schemas.microsoft.com/office/powerpoint/2010/main" Requires="p14">
      <p:transition spd="slow" p14:dur="2000" advTm="45988"/>
    </mc:Choice>
    <mc:Fallback>
      <p:transition spd="slow" advTm="45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feld 3">
            <a:extLst>
              <a:ext uri="{FF2B5EF4-FFF2-40B4-BE49-F238E27FC236}">
                <a16:creationId xmlns:a16="http://schemas.microsoft.com/office/drawing/2014/main" id="{5A99D772-71F5-4266-9713-E36AC0C9368F}"/>
              </a:ext>
            </a:extLst>
          </p:cNvPr>
          <p:cNvSpPr txBox="1">
            <a:spLocks noChangeArrowheads="1"/>
          </p:cNvSpPr>
          <p:nvPr/>
        </p:nvSpPr>
        <p:spPr bwMode="auto">
          <a:xfrm>
            <a:off x="259284" y="449633"/>
            <a:ext cx="5103448"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a:t>Spektrale Modendichte im Hohlraumresonator</a:t>
            </a:r>
          </a:p>
          <a:p>
            <a:endParaRPr lang="de-DE" sz="800"/>
          </a:p>
          <a:p>
            <a:r>
              <a:rPr lang="de-DE" altLang="de-DE" sz="1600" b="0"/>
              <a:t>1-dimensionale Betrachtung (Länge </a:t>
            </a:r>
            <a:r>
              <a:rPr lang="de-DE" altLang="de-DE" sz="1600" b="0" i="1"/>
              <a:t>a</a:t>
            </a:r>
            <a:r>
              <a:rPr lang="de-DE" altLang="de-DE" sz="1600" b="0"/>
              <a:t>, </a:t>
            </a:r>
            <a:r>
              <a:rPr lang="de-DE" altLang="de-DE" sz="1600" b="0" i="1"/>
              <a:t>n</a:t>
            </a:r>
            <a:r>
              <a:rPr lang="de-DE" altLang="de-DE" sz="1600" b="0"/>
              <a:t> ganzzahlig),</a:t>
            </a:r>
          </a:p>
          <a:p>
            <a:r>
              <a:rPr lang="de-DE" altLang="de-DE" sz="1600" b="0"/>
              <a:t>Wellenlänge </a:t>
            </a:r>
            <a:r>
              <a:rPr lang="de-DE" altLang="de-DE" sz="1600" b="0" i="1">
                <a:latin typeface="Symbol" panose="05050102010706020507" pitchFamily="18" charset="2"/>
              </a:rPr>
              <a:t>l</a:t>
            </a:r>
            <a:r>
              <a:rPr lang="de-DE" altLang="de-DE" sz="1600" b="0"/>
              <a:t> und Wellenzahl </a:t>
            </a:r>
            <a:r>
              <a:rPr lang="de-DE" altLang="de-DE" sz="1600" b="0" i="1"/>
              <a:t>k</a:t>
            </a:r>
            <a:r>
              <a:rPr lang="de-DE" altLang="de-DE" sz="1600" b="0"/>
              <a:t>  </a:t>
            </a:r>
          </a:p>
          <a:p>
            <a:endParaRPr lang="de-DE" altLang="de-DE" sz="1600" b="0"/>
          </a:p>
          <a:p>
            <a:endParaRPr lang="de-DE" altLang="de-DE" sz="1600" b="0"/>
          </a:p>
          <a:p>
            <a:endParaRPr lang="de-DE" altLang="de-DE" sz="800" b="0"/>
          </a:p>
          <a:p>
            <a:r>
              <a:rPr lang="de-DE" altLang="de-DE" sz="1600" b="0"/>
              <a:t>Verallgemeinerung auf 3 Dimensionen (</a:t>
            </a:r>
            <a:r>
              <a:rPr lang="de-DE" altLang="de-DE" sz="1600" b="0" i="1"/>
              <a:t>n, m, q</a:t>
            </a:r>
            <a:r>
              <a:rPr lang="de-DE" altLang="de-DE" sz="1600" b="0"/>
              <a:t> ganzzahlig)</a:t>
            </a:r>
          </a:p>
          <a:p>
            <a:endParaRPr lang="de-DE" sz="1600"/>
          </a:p>
        </p:txBody>
      </p:sp>
      <p:sp>
        <p:nvSpPr>
          <p:cNvPr id="2" name="Foliennummernplatzhalter 1">
            <a:extLst>
              <a:ext uri="{FF2B5EF4-FFF2-40B4-BE49-F238E27FC236}">
                <a16:creationId xmlns:a16="http://schemas.microsoft.com/office/drawing/2014/main" id="{E93304F7-F03A-4745-B1C8-E801CF9E9938}"/>
              </a:ext>
            </a:extLst>
          </p:cNvPr>
          <p:cNvSpPr>
            <a:spLocks noGrp="1"/>
          </p:cNvSpPr>
          <p:nvPr>
            <p:ph type="sldNum" sz="quarter" idx="10"/>
          </p:nvPr>
        </p:nvSpPr>
        <p:spPr/>
        <p:txBody>
          <a:bodyPr/>
          <a:lstStyle/>
          <a:p>
            <a:fld id="{CE5A282B-6232-4A8B-8BFE-C72C4E4A21A0}" type="slidenum">
              <a:rPr lang="de-DE" smtClean="0"/>
              <a:t>20</a:t>
            </a:fld>
            <a:endParaRPr lang="de-DE"/>
          </a:p>
        </p:txBody>
      </p:sp>
      <p:pic>
        <p:nvPicPr>
          <p:cNvPr id="12" name="Picture 7">
            <a:extLst>
              <a:ext uri="{FF2B5EF4-FFF2-40B4-BE49-F238E27FC236}">
                <a16:creationId xmlns:a16="http://schemas.microsoft.com/office/drawing/2014/main" id="{97BE2F93-0718-40BE-A1A1-EB50B9629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083" y="450850"/>
            <a:ext cx="2160587"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00C39007-6AB7-4324-A980-59C10545B0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513" y="2638422"/>
            <a:ext cx="21590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5">
            <a:extLst>
              <a:ext uri="{FF2B5EF4-FFF2-40B4-BE49-F238E27FC236}">
                <a16:creationId xmlns:a16="http://schemas.microsoft.com/office/drawing/2014/main" id="{011A25E0-8158-40FC-B7B7-82CD3EBB8C70}"/>
              </a:ext>
            </a:extLst>
          </p:cNvPr>
          <p:cNvGraphicFramePr>
            <a:graphicFrameLocks noChangeAspect="1"/>
          </p:cNvGraphicFramePr>
          <p:nvPr/>
        </p:nvGraphicFramePr>
        <p:xfrm>
          <a:off x="372723" y="1715407"/>
          <a:ext cx="3854450" cy="550863"/>
        </p:xfrm>
        <a:graphic>
          <a:graphicData uri="http://schemas.openxmlformats.org/presentationml/2006/ole">
            <mc:AlternateContent xmlns:mc="http://schemas.openxmlformats.org/markup-compatibility/2006">
              <mc:Choice xmlns:v="urn:schemas-microsoft-com:vml" Requires="v">
                <p:oleObj spid="_x0000_s36936" name="Formel" r:id="rId7" imgW="2755800" imgH="393480" progId="Equation.3">
                  <p:embed/>
                </p:oleObj>
              </mc:Choice>
              <mc:Fallback>
                <p:oleObj name="Formel" r:id="rId7" imgW="2755800" imgH="393480" progId="Equation.3">
                  <p:embed/>
                  <p:pic>
                    <p:nvPicPr>
                      <p:cNvPr id="15" name="Object 5">
                        <a:extLst>
                          <a:ext uri="{FF2B5EF4-FFF2-40B4-BE49-F238E27FC236}">
                            <a16:creationId xmlns:a16="http://schemas.microsoft.com/office/drawing/2014/main" id="{011A25E0-8158-40FC-B7B7-82CD3EBB8C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723" y="1715407"/>
                        <a:ext cx="3854450"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4" name="Object 6">
            <a:extLst>
              <a:ext uri="{FF2B5EF4-FFF2-40B4-BE49-F238E27FC236}">
                <a16:creationId xmlns:a16="http://schemas.microsoft.com/office/drawing/2014/main" id="{4038A716-F217-4297-926E-C83956357B4A}"/>
              </a:ext>
            </a:extLst>
          </p:cNvPr>
          <p:cNvGraphicFramePr>
            <a:graphicFrameLocks noChangeAspect="1"/>
          </p:cNvGraphicFramePr>
          <p:nvPr>
            <p:extLst>
              <p:ext uri="{D42A27DB-BD31-4B8C-83A1-F6EECF244321}">
                <p14:modId xmlns:p14="http://schemas.microsoft.com/office/powerpoint/2010/main" val="1231799875"/>
              </p:ext>
            </p:extLst>
          </p:nvPr>
        </p:nvGraphicFramePr>
        <p:xfrm>
          <a:off x="361503" y="2593893"/>
          <a:ext cx="1774825" cy="1724025"/>
        </p:xfrm>
        <a:graphic>
          <a:graphicData uri="http://schemas.openxmlformats.org/presentationml/2006/ole">
            <mc:AlternateContent xmlns:mc="http://schemas.openxmlformats.org/markup-compatibility/2006">
              <mc:Choice xmlns:v="urn:schemas-microsoft-com:vml" Requires="v">
                <p:oleObj spid="_x0000_s36937" name="Equation" r:id="rId9" imgW="1269720" imgH="1231560" progId="Equation.DSMT4">
                  <p:embed/>
                </p:oleObj>
              </mc:Choice>
              <mc:Fallback>
                <p:oleObj name="Equation" r:id="rId9" imgW="1269720" imgH="1231560" progId="Equation.DSMT4">
                  <p:embed/>
                  <p:pic>
                    <p:nvPicPr>
                      <p:cNvPr id="18" name="Object 6">
                        <a:extLst>
                          <a:ext uri="{FF2B5EF4-FFF2-40B4-BE49-F238E27FC236}">
                            <a16:creationId xmlns:a16="http://schemas.microsoft.com/office/drawing/2014/main" id="{95D20DE4-5C65-4F4E-A9A1-BCC3FD015EEE}"/>
                          </a:ext>
                        </a:extLst>
                      </p:cNvPr>
                      <p:cNvPicPr>
                        <a:picLocks noChangeAspect="1" noChangeArrowheads="1"/>
                      </p:cNvPicPr>
                      <p:nvPr/>
                    </p:nvPicPr>
                    <p:blipFill>
                      <a:blip r:embed="rId10"/>
                      <a:srcRect/>
                      <a:stretch>
                        <a:fillRect/>
                      </a:stretch>
                    </p:blipFill>
                    <p:spPr bwMode="auto">
                      <a:xfrm>
                        <a:off x="361503" y="2593893"/>
                        <a:ext cx="1774825"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feld 22">
            <a:extLst>
              <a:ext uri="{FF2B5EF4-FFF2-40B4-BE49-F238E27FC236}">
                <a16:creationId xmlns:a16="http://schemas.microsoft.com/office/drawing/2014/main" id="{95113ADE-D2B6-4AE6-9445-FC550FC2319E}"/>
              </a:ext>
            </a:extLst>
          </p:cNvPr>
          <p:cNvSpPr txBox="1">
            <a:spLocks noChangeArrowheads="1"/>
          </p:cNvSpPr>
          <p:nvPr/>
        </p:nvSpPr>
        <p:spPr bwMode="auto">
          <a:xfrm>
            <a:off x="1250374" y="3255888"/>
            <a:ext cx="337541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Volumen der Einheitszelle im </a:t>
            </a:r>
            <a:r>
              <a:rPr lang="de-DE" altLang="de-DE" sz="1600" b="0" i="1"/>
              <a:t>k</a:t>
            </a:r>
            <a:r>
              <a:rPr lang="de-DE" altLang="de-DE" sz="1600" b="0"/>
              <a:t>-Raum</a:t>
            </a:r>
          </a:p>
        </p:txBody>
      </p:sp>
      <p:sp>
        <p:nvSpPr>
          <p:cNvPr id="17" name="Textfeld 23">
            <a:extLst>
              <a:ext uri="{FF2B5EF4-FFF2-40B4-BE49-F238E27FC236}">
                <a16:creationId xmlns:a16="http://schemas.microsoft.com/office/drawing/2014/main" id="{49DAFF37-DE96-4EE5-AE3E-11CF2E7D2E4C}"/>
              </a:ext>
            </a:extLst>
          </p:cNvPr>
          <p:cNvSpPr txBox="1">
            <a:spLocks noChangeArrowheads="1"/>
          </p:cNvSpPr>
          <p:nvPr/>
        </p:nvSpPr>
        <p:spPr bwMode="auto">
          <a:xfrm>
            <a:off x="1741367" y="3808379"/>
            <a:ext cx="345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Volumen einer 1/8 Kugel mit Radius </a:t>
            </a:r>
            <a:r>
              <a:rPr lang="de-DE" altLang="de-DE" sz="1600" b="0" i="1"/>
              <a:t>k</a:t>
            </a:r>
            <a:endParaRPr lang="de-DE" altLang="de-DE" sz="1600" b="0"/>
          </a:p>
        </p:txBody>
      </p:sp>
      <p:pic>
        <p:nvPicPr>
          <p:cNvPr id="7" name="Audio 6">
            <a:hlinkClick r:id="" action="ppaction://media"/>
            <a:extLst>
              <a:ext uri="{FF2B5EF4-FFF2-40B4-BE49-F238E27FC236}">
                <a16:creationId xmlns:a16="http://schemas.microsoft.com/office/drawing/2014/main" id="{80DD1390-7D82-46CC-8B77-6366676EE855}"/>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1076771459"/>
      </p:ext>
    </p:extLst>
  </p:cSld>
  <p:clrMapOvr>
    <a:masterClrMapping/>
  </p:clrMapOvr>
  <mc:AlternateContent xmlns:mc="http://schemas.openxmlformats.org/markup-compatibility/2006">
    <mc:Choice xmlns:p14="http://schemas.microsoft.com/office/powerpoint/2010/main" Requires="p14">
      <p:transition spd="slow" p14:dur="2000" advTm="141420"/>
    </mc:Choice>
    <mc:Fallback>
      <p:transition spd="slow" advTm="141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feld 3">
            <a:extLst>
              <a:ext uri="{FF2B5EF4-FFF2-40B4-BE49-F238E27FC236}">
                <a16:creationId xmlns:a16="http://schemas.microsoft.com/office/drawing/2014/main" id="{5A99D772-71F5-4266-9713-E36AC0C9368F}"/>
              </a:ext>
            </a:extLst>
          </p:cNvPr>
          <p:cNvSpPr txBox="1">
            <a:spLocks noChangeArrowheads="1"/>
          </p:cNvSpPr>
          <p:nvPr/>
        </p:nvSpPr>
        <p:spPr bwMode="auto">
          <a:xfrm>
            <a:off x="259284" y="449633"/>
            <a:ext cx="5103448"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a:t>Spektrale Modendichte im Hohlraumresonator</a:t>
            </a:r>
          </a:p>
          <a:p>
            <a:endParaRPr lang="de-DE" sz="800"/>
          </a:p>
          <a:p>
            <a:r>
              <a:rPr lang="de-DE" altLang="de-DE" sz="1600" b="0"/>
              <a:t>1-dimensionale Betrachtung (Länge </a:t>
            </a:r>
            <a:r>
              <a:rPr lang="de-DE" altLang="de-DE" sz="1600" b="0" i="1"/>
              <a:t>a</a:t>
            </a:r>
            <a:r>
              <a:rPr lang="de-DE" altLang="de-DE" sz="1600" b="0"/>
              <a:t>, </a:t>
            </a:r>
            <a:r>
              <a:rPr lang="de-DE" altLang="de-DE" sz="1600" b="0" i="1"/>
              <a:t>n</a:t>
            </a:r>
            <a:r>
              <a:rPr lang="de-DE" altLang="de-DE" sz="1600" b="0"/>
              <a:t> ganzzahlig),</a:t>
            </a:r>
          </a:p>
          <a:p>
            <a:r>
              <a:rPr lang="de-DE" altLang="de-DE" sz="1600" b="0"/>
              <a:t>Wellenlänge </a:t>
            </a:r>
            <a:r>
              <a:rPr lang="de-DE" altLang="de-DE" sz="1600" b="0" i="1">
                <a:latin typeface="Symbol" panose="05050102010706020507" pitchFamily="18" charset="2"/>
              </a:rPr>
              <a:t>l</a:t>
            </a:r>
            <a:r>
              <a:rPr lang="de-DE" altLang="de-DE" sz="1600" b="0"/>
              <a:t> und Wellenzahl </a:t>
            </a:r>
            <a:r>
              <a:rPr lang="de-DE" altLang="de-DE" sz="1600" b="0" i="1"/>
              <a:t>k</a:t>
            </a:r>
            <a:r>
              <a:rPr lang="de-DE" altLang="de-DE" sz="1600" b="0"/>
              <a:t>  </a:t>
            </a:r>
          </a:p>
          <a:p>
            <a:endParaRPr lang="de-DE" altLang="de-DE" sz="1600" b="0"/>
          </a:p>
          <a:p>
            <a:endParaRPr lang="de-DE" altLang="de-DE" sz="1600" b="0"/>
          </a:p>
          <a:p>
            <a:endParaRPr lang="de-DE" altLang="de-DE" sz="800" b="0"/>
          </a:p>
          <a:p>
            <a:r>
              <a:rPr lang="de-DE" altLang="de-DE" sz="1600" b="0"/>
              <a:t>Verallgemeinerung auf 3 Dimensionen (</a:t>
            </a:r>
            <a:r>
              <a:rPr lang="de-DE" altLang="de-DE" sz="1600" b="0" i="1"/>
              <a:t>n, m, q</a:t>
            </a:r>
            <a:r>
              <a:rPr lang="de-DE" altLang="de-DE" sz="1600" b="0"/>
              <a:t> ganzzahlig)</a:t>
            </a:r>
          </a:p>
          <a:p>
            <a:endParaRPr lang="de-DE" sz="1600"/>
          </a:p>
        </p:txBody>
      </p:sp>
      <p:sp>
        <p:nvSpPr>
          <p:cNvPr id="2" name="Foliennummernplatzhalter 1">
            <a:extLst>
              <a:ext uri="{FF2B5EF4-FFF2-40B4-BE49-F238E27FC236}">
                <a16:creationId xmlns:a16="http://schemas.microsoft.com/office/drawing/2014/main" id="{E93304F7-F03A-4745-B1C8-E801CF9E9938}"/>
              </a:ext>
            </a:extLst>
          </p:cNvPr>
          <p:cNvSpPr>
            <a:spLocks noGrp="1"/>
          </p:cNvSpPr>
          <p:nvPr>
            <p:ph type="sldNum" sz="quarter" idx="10"/>
          </p:nvPr>
        </p:nvSpPr>
        <p:spPr/>
        <p:txBody>
          <a:bodyPr/>
          <a:lstStyle/>
          <a:p>
            <a:fld id="{CE5A282B-6232-4A8B-8BFE-C72C4E4A21A0}" type="slidenum">
              <a:rPr lang="de-DE" smtClean="0"/>
              <a:t>21</a:t>
            </a:fld>
            <a:endParaRPr lang="de-DE"/>
          </a:p>
        </p:txBody>
      </p:sp>
      <p:pic>
        <p:nvPicPr>
          <p:cNvPr id="12" name="Picture 7">
            <a:extLst>
              <a:ext uri="{FF2B5EF4-FFF2-40B4-BE49-F238E27FC236}">
                <a16:creationId xmlns:a16="http://schemas.microsoft.com/office/drawing/2014/main" id="{97BE2F93-0718-40BE-A1A1-EB50B9629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083" y="450850"/>
            <a:ext cx="2160587"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00C39007-6AB7-4324-A980-59C10545B0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513" y="2638422"/>
            <a:ext cx="21590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5">
            <a:extLst>
              <a:ext uri="{FF2B5EF4-FFF2-40B4-BE49-F238E27FC236}">
                <a16:creationId xmlns:a16="http://schemas.microsoft.com/office/drawing/2014/main" id="{011A25E0-8158-40FC-B7B7-82CD3EBB8C70}"/>
              </a:ext>
            </a:extLst>
          </p:cNvPr>
          <p:cNvGraphicFramePr>
            <a:graphicFrameLocks noChangeAspect="1"/>
          </p:cNvGraphicFramePr>
          <p:nvPr/>
        </p:nvGraphicFramePr>
        <p:xfrm>
          <a:off x="372723" y="1715407"/>
          <a:ext cx="3854450" cy="550863"/>
        </p:xfrm>
        <a:graphic>
          <a:graphicData uri="http://schemas.openxmlformats.org/presentationml/2006/ole">
            <mc:AlternateContent xmlns:mc="http://schemas.openxmlformats.org/markup-compatibility/2006">
              <mc:Choice xmlns:v="urn:schemas-microsoft-com:vml" Requires="v">
                <p:oleObj spid="_x0000_s38986" name="Formel" r:id="rId7" imgW="2755800" imgH="393480" progId="Equation.3">
                  <p:embed/>
                </p:oleObj>
              </mc:Choice>
              <mc:Fallback>
                <p:oleObj name="Formel" r:id="rId7" imgW="2755800" imgH="393480" progId="Equation.3">
                  <p:embed/>
                  <p:pic>
                    <p:nvPicPr>
                      <p:cNvPr id="15" name="Object 5">
                        <a:extLst>
                          <a:ext uri="{FF2B5EF4-FFF2-40B4-BE49-F238E27FC236}">
                            <a16:creationId xmlns:a16="http://schemas.microsoft.com/office/drawing/2014/main" id="{011A25E0-8158-40FC-B7B7-82CD3EBB8C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723" y="1715407"/>
                        <a:ext cx="3854450"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feld 22">
            <a:extLst>
              <a:ext uri="{FF2B5EF4-FFF2-40B4-BE49-F238E27FC236}">
                <a16:creationId xmlns:a16="http://schemas.microsoft.com/office/drawing/2014/main" id="{FEC168D9-596F-459D-B38B-09A23FBFF88A}"/>
              </a:ext>
            </a:extLst>
          </p:cNvPr>
          <p:cNvSpPr txBox="1">
            <a:spLocks noChangeArrowheads="1"/>
          </p:cNvSpPr>
          <p:nvPr/>
        </p:nvSpPr>
        <p:spPr bwMode="auto">
          <a:xfrm>
            <a:off x="1250374" y="3255888"/>
            <a:ext cx="33241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Volumen der Einheitszelle im </a:t>
            </a:r>
            <a:r>
              <a:rPr lang="de-DE" altLang="de-DE" sz="1600" b="0" i="1"/>
              <a:t>k</a:t>
            </a:r>
            <a:r>
              <a:rPr lang="de-DE" altLang="de-DE" sz="1600" b="0"/>
              <a:t>-Raum</a:t>
            </a:r>
          </a:p>
        </p:txBody>
      </p:sp>
      <p:sp>
        <p:nvSpPr>
          <p:cNvPr id="20" name="Textfeld 23">
            <a:extLst>
              <a:ext uri="{FF2B5EF4-FFF2-40B4-BE49-F238E27FC236}">
                <a16:creationId xmlns:a16="http://schemas.microsoft.com/office/drawing/2014/main" id="{A83B6893-D03E-4769-A2F9-EB958C267953}"/>
              </a:ext>
            </a:extLst>
          </p:cNvPr>
          <p:cNvSpPr txBox="1">
            <a:spLocks noChangeArrowheads="1"/>
          </p:cNvSpPr>
          <p:nvPr/>
        </p:nvSpPr>
        <p:spPr bwMode="auto">
          <a:xfrm>
            <a:off x="1741367" y="3808379"/>
            <a:ext cx="345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Volumen einer 1/8 Kugel mit Radius </a:t>
            </a:r>
            <a:r>
              <a:rPr lang="de-DE" altLang="de-DE" sz="1600" b="0" i="1"/>
              <a:t>k</a:t>
            </a:r>
            <a:endParaRPr lang="de-DE" altLang="de-DE" sz="1600" b="0"/>
          </a:p>
        </p:txBody>
      </p:sp>
      <p:sp>
        <p:nvSpPr>
          <p:cNvPr id="21" name="Textfeld 24">
            <a:extLst>
              <a:ext uri="{FF2B5EF4-FFF2-40B4-BE49-F238E27FC236}">
                <a16:creationId xmlns:a16="http://schemas.microsoft.com/office/drawing/2014/main" id="{CDDBC941-D6DB-40B9-A60A-500C4A5B9BFD}"/>
              </a:ext>
            </a:extLst>
          </p:cNvPr>
          <p:cNvSpPr txBox="1">
            <a:spLocks noChangeArrowheads="1"/>
          </p:cNvSpPr>
          <p:nvPr/>
        </p:nvSpPr>
        <p:spPr bwMode="auto">
          <a:xfrm>
            <a:off x="2290215" y="4281497"/>
            <a:ext cx="3557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Zahl der Moden bis zur Wellenzahl </a:t>
            </a:r>
            <a:r>
              <a:rPr lang="de-DE" altLang="de-DE" sz="1600" b="0" i="1"/>
              <a:t>k</a:t>
            </a:r>
          </a:p>
          <a:p>
            <a:pPr eaLnBrk="1" hangingPunct="1"/>
            <a:r>
              <a:rPr lang="de-DE" altLang="de-DE" sz="1600" b="0"/>
              <a:t>(Faktor 2: zwei Polarisationsrichtungen) </a:t>
            </a:r>
          </a:p>
        </p:txBody>
      </p:sp>
      <p:sp>
        <p:nvSpPr>
          <p:cNvPr id="22" name="Textfeld 25">
            <a:extLst>
              <a:ext uri="{FF2B5EF4-FFF2-40B4-BE49-F238E27FC236}">
                <a16:creationId xmlns:a16="http://schemas.microsoft.com/office/drawing/2014/main" id="{5474F596-CCE2-4CAF-BE44-72C0660666AD}"/>
              </a:ext>
            </a:extLst>
          </p:cNvPr>
          <p:cNvSpPr txBox="1">
            <a:spLocks noChangeArrowheads="1"/>
          </p:cNvSpPr>
          <p:nvPr/>
        </p:nvSpPr>
        <p:spPr bwMode="auto">
          <a:xfrm>
            <a:off x="4094162" y="4939845"/>
            <a:ext cx="32031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Zahl der Moden bis zur Frequenz </a:t>
            </a:r>
            <a:r>
              <a:rPr lang="de-DE" altLang="de-DE" sz="1600" b="0" i="1">
                <a:latin typeface="Symbol" panose="05050102010706020507" pitchFamily="18" charset="2"/>
              </a:rPr>
              <a:t>n</a:t>
            </a:r>
          </a:p>
          <a:p>
            <a:pPr eaLnBrk="1" hangingPunct="1"/>
            <a:r>
              <a:rPr lang="de-DE" altLang="de-DE" sz="1600" b="0"/>
              <a:t>pro Volumen des Resonators </a:t>
            </a:r>
          </a:p>
        </p:txBody>
      </p:sp>
      <p:graphicFrame>
        <p:nvGraphicFramePr>
          <p:cNvPr id="14" name="Object 6">
            <a:extLst>
              <a:ext uri="{FF2B5EF4-FFF2-40B4-BE49-F238E27FC236}">
                <a16:creationId xmlns:a16="http://schemas.microsoft.com/office/drawing/2014/main" id="{239CBCCE-E731-47B7-BCAC-41439C85BF97}"/>
              </a:ext>
            </a:extLst>
          </p:cNvPr>
          <p:cNvGraphicFramePr>
            <a:graphicFrameLocks noChangeAspect="1"/>
          </p:cNvGraphicFramePr>
          <p:nvPr>
            <p:extLst>
              <p:ext uri="{D42A27DB-BD31-4B8C-83A1-F6EECF244321}">
                <p14:modId xmlns:p14="http://schemas.microsoft.com/office/powerpoint/2010/main" val="3089150203"/>
              </p:ext>
            </p:extLst>
          </p:nvPr>
        </p:nvGraphicFramePr>
        <p:xfrm>
          <a:off x="367280" y="2593893"/>
          <a:ext cx="3551237" cy="2951163"/>
        </p:xfrm>
        <a:graphic>
          <a:graphicData uri="http://schemas.openxmlformats.org/presentationml/2006/ole">
            <mc:AlternateContent xmlns:mc="http://schemas.openxmlformats.org/markup-compatibility/2006">
              <mc:Choice xmlns:v="urn:schemas-microsoft-com:vml" Requires="v">
                <p:oleObj spid="_x0000_s38987" name="Equation" r:id="rId9" imgW="2539800" imgH="2108160" progId="Equation.DSMT4">
                  <p:embed/>
                </p:oleObj>
              </mc:Choice>
              <mc:Fallback>
                <p:oleObj name="Equation" r:id="rId9" imgW="2539800" imgH="2108160" progId="Equation.DSMT4">
                  <p:embed/>
                  <p:pic>
                    <p:nvPicPr>
                      <p:cNvPr id="18" name="Object 6">
                        <a:extLst>
                          <a:ext uri="{FF2B5EF4-FFF2-40B4-BE49-F238E27FC236}">
                            <a16:creationId xmlns:a16="http://schemas.microsoft.com/office/drawing/2014/main" id="{95D20DE4-5C65-4F4E-A9A1-BCC3FD015EEE}"/>
                          </a:ext>
                        </a:extLst>
                      </p:cNvPr>
                      <p:cNvPicPr>
                        <a:picLocks noChangeAspect="1" noChangeArrowheads="1"/>
                      </p:cNvPicPr>
                      <p:nvPr/>
                    </p:nvPicPr>
                    <p:blipFill>
                      <a:blip r:embed="rId10"/>
                      <a:srcRect/>
                      <a:stretch>
                        <a:fillRect/>
                      </a:stretch>
                    </p:blipFill>
                    <p:spPr bwMode="auto">
                      <a:xfrm>
                        <a:off x="367280" y="2593893"/>
                        <a:ext cx="3551237" cy="2951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Audio 3">
            <a:hlinkClick r:id="" action="ppaction://media"/>
            <a:extLst>
              <a:ext uri="{FF2B5EF4-FFF2-40B4-BE49-F238E27FC236}">
                <a16:creationId xmlns:a16="http://schemas.microsoft.com/office/drawing/2014/main" id="{BC51BD04-FD33-4597-85CB-D5D6E289BBBE}"/>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739079331"/>
      </p:ext>
    </p:extLst>
  </p:cSld>
  <p:clrMapOvr>
    <a:masterClrMapping/>
  </p:clrMapOvr>
  <mc:AlternateContent xmlns:mc="http://schemas.openxmlformats.org/markup-compatibility/2006">
    <mc:Choice xmlns:p14="http://schemas.microsoft.com/office/powerpoint/2010/main" Requires="p14">
      <p:transition spd="slow" p14:dur="2000" advTm="93869"/>
    </mc:Choice>
    <mc:Fallback>
      <p:transition spd="slow" advTm="938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feld 3">
            <a:extLst>
              <a:ext uri="{FF2B5EF4-FFF2-40B4-BE49-F238E27FC236}">
                <a16:creationId xmlns:a16="http://schemas.microsoft.com/office/drawing/2014/main" id="{5A99D772-71F5-4266-9713-E36AC0C9368F}"/>
              </a:ext>
            </a:extLst>
          </p:cNvPr>
          <p:cNvSpPr txBox="1">
            <a:spLocks noChangeArrowheads="1"/>
          </p:cNvSpPr>
          <p:nvPr/>
        </p:nvSpPr>
        <p:spPr bwMode="auto">
          <a:xfrm>
            <a:off x="259284" y="449633"/>
            <a:ext cx="5103448"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a:t>Spektrale Modendichte im Hohlraumresonator</a:t>
            </a:r>
          </a:p>
          <a:p>
            <a:endParaRPr lang="de-DE" sz="800"/>
          </a:p>
          <a:p>
            <a:r>
              <a:rPr lang="de-DE" altLang="de-DE" sz="1600" b="0"/>
              <a:t>1-dimensionale Betrachtung (Länge </a:t>
            </a:r>
            <a:r>
              <a:rPr lang="de-DE" altLang="de-DE" sz="1600" b="0" i="1"/>
              <a:t>a</a:t>
            </a:r>
            <a:r>
              <a:rPr lang="de-DE" altLang="de-DE" sz="1600" b="0"/>
              <a:t>, </a:t>
            </a:r>
            <a:r>
              <a:rPr lang="de-DE" altLang="de-DE" sz="1600" b="0" i="1"/>
              <a:t>n</a:t>
            </a:r>
            <a:r>
              <a:rPr lang="de-DE" altLang="de-DE" sz="1600" b="0"/>
              <a:t> ganzzahlig),</a:t>
            </a:r>
          </a:p>
          <a:p>
            <a:r>
              <a:rPr lang="de-DE" altLang="de-DE" sz="1600" b="0"/>
              <a:t>Wellenlänge </a:t>
            </a:r>
            <a:r>
              <a:rPr lang="de-DE" altLang="de-DE" sz="1600" b="0" i="1">
                <a:latin typeface="Symbol" panose="05050102010706020507" pitchFamily="18" charset="2"/>
              </a:rPr>
              <a:t>l</a:t>
            </a:r>
            <a:r>
              <a:rPr lang="de-DE" altLang="de-DE" sz="1600" b="0"/>
              <a:t> und Wellenzahl </a:t>
            </a:r>
            <a:r>
              <a:rPr lang="de-DE" altLang="de-DE" sz="1600" b="0" i="1"/>
              <a:t>k</a:t>
            </a:r>
            <a:r>
              <a:rPr lang="de-DE" altLang="de-DE" sz="1600" b="0"/>
              <a:t>  </a:t>
            </a:r>
          </a:p>
          <a:p>
            <a:endParaRPr lang="de-DE" altLang="de-DE" sz="1600" b="0"/>
          </a:p>
          <a:p>
            <a:endParaRPr lang="de-DE" altLang="de-DE" sz="1600" b="0"/>
          </a:p>
          <a:p>
            <a:endParaRPr lang="de-DE" altLang="de-DE" sz="800" b="0"/>
          </a:p>
          <a:p>
            <a:r>
              <a:rPr lang="de-DE" altLang="de-DE" sz="1600" b="0"/>
              <a:t>Verallgemeinerung auf 3 Dimensionen (</a:t>
            </a:r>
            <a:r>
              <a:rPr lang="de-DE" altLang="de-DE" sz="1600" b="0" i="1"/>
              <a:t>n, m, q</a:t>
            </a:r>
            <a:r>
              <a:rPr lang="de-DE" altLang="de-DE" sz="1600" b="0"/>
              <a:t> ganzzahlig)</a:t>
            </a:r>
          </a:p>
          <a:p>
            <a:endParaRPr lang="de-DE" sz="1600"/>
          </a:p>
        </p:txBody>
      </p:sp>
      <p:sp>
        <p:nvSpPr>
          <p:cNvPr id="2" name="Foliennummernplatzhalter 1">
            <a:extLst>
              <a:ext uri="{FF2B5EF4-FFF2-40B4-BE49-F238E27FC236}">
                <a16:creationId xmlns:a16="http://schemas.microsoft.com/office/drawing/2014/main" id="{E93304F7-F03A-4745-B1C8-E801CF9E9938}"/>
              </a:ext>
            </a:extLst>
          </p:cNvPr>
          <p:cNvSpPr>
            <a:spLocks noGrp="1"/>
          </p:cNvSpPr>
          <p:nvPr>
            <p:ph type="sldNum" sz="quarter" idx="10"/>
          </p:nvPr>
        </p:nvSpPr>
        <p:spPr/>
        <p:txBody>
          <a:bodyPr/>
          <a:lstStyle/>
          <a:p>
            <a:fld id="{CE5A282B-6232-4A8B-8BFE-C72C4E4A21A0}" type="slidenum">
              <a:rPr lang="de-DE" smtClean="0"/>
              <a:t>22</a:t>
            </a:fld>
            <a:endParaRPr lang="de-DE"/>
          </a:p>
        </p:txBody>
      </p:sp>
      <p:pic>
        <p:nvPicPr>
          <p:cNvPr id="12" name="Picture 7">
            <a:extLst>
              <a:ext uri="{FF2B5EF4-FFF2-40B4-BE49-F238E27FC236}">
                <a16:creationId xmlns:a16="http://schemas.microsoft.com/office/drawing/2014/main" id="{97BE2F93-0718-40BE-A1A1-EB50B9629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8083" y="450850"/>
            <a:ext cx="2160587" cy="199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00C39007-6AB7-4324-A980-59C10545B0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5513" y="2638422"/>
            <a:ext cx="2159000" cy="221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Object 5">
            <a:extLst>
              <a:ext uri="{FF2B5EF4-FFF2-40B4-BE49-F238E27FC236}">
                <a16:creationId xmlns:a16="http://schemas.microsoft.com/office/drawing/2014/main" id="{011A25E0-8158-40FC-B7B7-82CD3EBB8C70}"/>
              </a:ext>
            </a:extLst>
          </p:cNvPr>
          <p:cNvGraphicFramePr>
            <a:graphicFrameLocks noChangeAspect="1"/>
          </p:cNvGraphicFramePr>
          <p:nvPr/>
        </p:nvGraphicFramePr>
        <p:xfrm>
          <a:off x="372723" y="1715407"/>
          <a:ext cx="3854450" cy="550863"/>
        </p:xfrm>
        <a:graphic>
          <a:graphicData uri="http://schemas.openxmlformats.org/presentationml/2006/ole">
            <mc:AlternateContent xmlns:mc="http://schemas.openxmlformats.org/markup-compatibility/2006">
              <mc:Choice xmlns:v="urn:schemas-microsoft-com:vml" Requires="v">
                <p:oleObj spid="_x0000_s62502" name="Formel" r:id="rId7" imgW="2755800" imgH="393480" progId="Equation.3">
                  <p:embed/>
                </p:oleObj>
              </mc:Choice>
              <mc:Fallback>
                <p:oleObj name="Formel" r:id="rId7" imgW="2755800" imgH="393480" progId="Equation.3">
                  <p:embed/>
                  <p:pic>
                    <p:nvPicPr>
                      <p:cNvPr id="15" name="Object 5">
                        <a:extLst>
                          <a:ext uri="{FF2B5EF4-FFF2-40B4-BE49-F238E27FC236}">
                            <a16:creationId xmlns:a16="http://schemas.microsoft.com/office/drawing/2014/main" id="{011A25E0-8158-40FC-B7B7-82CD3EBB8C7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723" y="1715407"/>
                        <a:ext cx="3854450" cy="550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6">
            <a:extLst>
              <a:ext uri="{FF2B5EF4-FFF2-40B4-BE49-F238E27FC236}">
                <a16:creationId xmlns:a16="http://schemas.microsoft.com/office/drawing/2014/main" id="{95D20DE4-5C65-4F4E-A9A1-BCC3FD015EEE}"/>
              </a:ext>
            </a:extLst>
          </p:cNvPr>
          <p:cNvGraphicFramePr>
            <a:graphicFrameLocks noChangeAspect="1"/>
          </p:cNvGraphicFramePr>
          <p:nvPr/>
        </p:nvGraphicFramePr>
        <p:xfrm>
          <a:off x="363627" y="2593893"/>
          <a:ext cx="3551237" cy="4159250"/>
        </p:xfrm>
        <a:graphic>
          <a:graphicData uri="http://schemas.openxmlformats.org/presentationml/2006/ole">
            <mc:AlternateContent xmlns:mc="http://schemas.openxmlformats.org/markup-compatibility/2006">
              <mc:Choice xmlns:v="urn:schemas-microsoft-com:vml" Requires="v">
                <p:oleObj spid="_x0000_s62503" name="Equation" r:id="rId9" imgW="2539800" imgH="2971800" progId="Equation.DSMT4">
                  <p:embed/>
                </p:oleObj>
              </mc:Choice>
              <mc:Fallback>
                <p:oleObj name="Equation" r:id="rId9" imgW="2539800" imgH="2971800" progId="Equation.DSMT4">
                  <p:embed/>
                  <p:pic>
                    <p:nvPicPr>
                      <p:cNvPr id="18" name="Object 6">
                        <a:extLst>
                          <a:ext uri="{FF2B5EF4-FFF2-40B4-BE49-F238E27FC236}">
                            <a16:creationId xmlns:a16="http://schemas.microsoft.com/office/drawing/2014/main" id="{95D20DE4-5C65-4F4E-A9A1-BCC3FD015EEE}"/>
                          </a:ext>
                        </a:extLst>
                      </p:cNvPr>
                      <p:cNvPicPr>
                        <a:picLocks noChangeAspect="1" noChangeArrowheads="1"/>
                      </p:cNvPicPr>
                      <p:nvPr/>
                    </p:nvPicPr>
                    <p:blipFill>
                      <a:blip r:embed="rId10"/>
                      <a:srcRect/>
                      <a:stretch>
                        <a:fillRect/>
                      </a:stretch>
                    </p:blipFill>
                    <p:spPr bwMode="auto">
                      <a:xfrm>
                        <a:off x="363627" y="2593893"/>
                        <a:ext cx="3551237" cy="415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feld 22">
            <a:extLst>
              <a:ext uri="{FF2B5EF4-FFF2-40B4-BE49-F238E27FC236}">
                <a16:creationId xmlns:a16="http://schemas.microsoft.com/office/drawing/2014/main" id="{FEC168D9-596F-459D-B38B-09A23FBFF88A}"/>
              </a:ext>
            </a:extLst>
          </p:cNvPr>
          <p:cNvSpPr txBox="1">
            <a:spLocks noChangeArrowheads="1"/>
          </p:cNvSpPr>
          <p:nvPr/>
        </p:nvSpPr>
        <p:spPr bwMode="auto">
          <a:xfrm>
            <a:off x="1250374" y="3255888"/>
            <a:ext cx="33241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Volumen der Einheitszelle im </a:t>
            </a:r>
            <a:r>
              <a:rPr lang="de-DE" altLang="de-DE" sz="1600" b="0" i="1"/>
              <a:t>k</a:t>
            </a:r>
            <a:r>
              <a:rPr lang="de-DE" altLang="de-DE" sz="1600" b="0"/>
              <a:t>-Raum</a:t>
            </a:r>
          </a:p>
        </p:txBody>
      </p:sp>
      <p:sp>
        <p:nvSpPr>
          <p:cNvPr id="20" name="Textfeld 23">
            <a:extLst>
              <a:ext uri="{FF2B5EF4-FFF2-40B4-BE49-F238E27FC236}">
                <a16:creationId xmlns:a16="http://schemas.microsoft.com/office/drawing/2014/main" id="{A83B6893-D03E-4769-A2F9-EB958C267953}"/>
              </a:ext>
            </a:extLst>
          </p:cNvPr>
          <p:cNvSpPr txBox="1">
            <a:spLocks noChangeArrowheads="1"/>
          </p:cNvSpPr>
          <p:nvPr/>
        </p:nvSpPr>
        <p:spPr bwMode="auto">
          <a:xfrm>
            <a:off x="1741367" y="3808379"/>
            <a:ext cx="345395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Volumen einer 1/8 Kugel mit Radius </a:t>
            </a:r>
            <a:r>
              <a:rPr lang="de-DE" altLang="de-DE" sz="1600" b="0" i="1"/>
              <a:t>k</a:t>
            </a:r>
            <a:endParaRPr lang="de-DE" altLang="de-DE" sz="1600" b="0"/>
          </a:p>
        </p:txBody>
      </p:sp>
      <p:sp>
        <p:nvSpPr>
          <p:cNvPr id="21" name="Textfeld 24">
            <a:extLst>
              <a:ext uri="{FF2B5EF4-FFF2-40B4-BE49-F238E27FC236}">
                <a16:creationId xmlns:a16="http://schemas.microsoft.com/office/drawing/2014/main" id="{CDDBC941-D6DB-40B9-A60A-500C4A5B9BFD}"/>
              </a:ext>
            </a:extLst>
          </p:cNvPr>
          <p:cNvSpPr txBox="1">
            <a:spLocks noChangeArrowheads="1"/>
          </p:cNvSpPr>
          <p:nvPr/>
        </p:nvSpPr>
        <p:spPr bwMode="auto">
          <a:xfrm>
            <a:off x="2290215" y="4281497"/>
            <a:ext cx="35573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Zahl der Moden bis zur Wellenzahl </a:t>
            </a:r>
            <a:r>
              <a:rPr lang="de-DE" altLang="de-DE" sz="1600" b="0" i="1"/>
              <a:t>k</a:t>
            </a:r>
          </a:p>
          <a:p>
            <a:pPr eaLnBrk="1" hangingPunct="1"/>
            <a:r>
              <a:rPr lang="de-DE" altLang="de-DE" sz="1600" b="0"/>
              <a:t>(Faktor 2: zwei Polarisationsrichtungen) </a:t>
            </a:r>
          </a:p>
        </p:txBody>
      </p:sp>
      <p:sp>
        <p:nvSpPr>
          <p:cNvPr id="22" name="Textfeld 25">
            <a:extLst>
              <a:ext uri="{FF2B5EF4-FFF2-40B4-BE49-F238E27FC236}">
                <a16:creationId xmlns:a16="http://schemas.microsoft.com/office/drawing/2014/main" id="{5474F596-CCE2-4CAF-BE44-72C0660666AD}"/>
              </a:ext>
            </a:extLst>
          </p:cNvPr>
          <p:cNvSpPr txBox="1">
            <a:spLocks noChangeArrowheads="1"/>
          </p:cNvSpPr>
          <p:nvPr/>
        </p:nvSpPr>
        <p:spPr bwMode="auto">
          <a:xfrm>
            <a:off x="4094162" y="4939845"/>
            <a:ext cx="32031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Zahl der Moden bis zur Frequenz </a:t>
            </a:r>
            <a:r>
              <a:rPr lang="de-DE" altLang="de-DE" sz="1600" b="0" i="1">
                <a:latin typeface="Symbol" panose="05050102010706020507" pitchFamily="18" charset="2"/>
              </a:rPr>
              <a:t>n</a:t>
            </a:r>
          </a:p>
          <a:p>
            <a:pPr eaLnBrk="1" hangingPunct="1"/>
            <a:r>
              <a:rPr lang="de-DE" altLang="de-DE" sz="1600" b="0"/>
              <a:t>pro Volumen des Resonators </a:t>
            </a:r>
          </a:p>
        </p:txBody>
      </p:sp>
      <p:sp>
        <p:nvSpPr>
          <p:cNvPr id="23" name="Textfeld 26">
            <a:extLst>
              <a:ext uri="{FF2B5EF4-FFF2-40B4-BE49-F238E27FC236}">
                <a16:creationId xmlns:a16="http://schemas.microsoft.com/office/drawing/2014/main" id="{0D273846-6CA6-45DA-96D2-2B0A7D386EBF}"/>
              </a:ext>
            </a:extLst>
          </p:cNvPr>
          <p:cNvSpPr txBox="1">
            <a:spLocks noChangeArrowheads="1"/>
          </p:cNvSpPr>
          <p:nvPr/>
        </p:nvSpPr>
        <p:spPr bwMode="auto">
          <a:xfrm>
            <a:off x="2503886" y="6116444"/>
            <a:ext cx="43976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t>Spektrale Modendichte:</a:t>
            </a:r>
            <a:r>
              <a:rPr lang="de-DE" altLang="de-DE" sz="1600" b="0"/>
              <a:t> Zahl der Moden </a:t>
            </a:r>
          </a:p>
          <a:p>
            <a:pPr eaLnBrk="1" hangingPunct="1"/>
            <a:r>
              <a:rPr lang="de-DE" altLang="de-DE" sz="1600" b="0"/>
              <a:t>im Frequenzintervall </a:t>
            </a:r>
            <a:r>
              <a:rPr lang="de-DE" altLang="de-DE" sz="1600" b="0" i="1">
                <a:latin typeface="Symbol" panose="05050102010706020507" pitchFamily="18" charset="2"/>
              </a:rPr>
              <a:t>n</a:t>
            </a:r>
            <a:r>
              <a:rPr lang="de-DE" altLang="de-DE" sz="1600" b="0" i="1">
                <a:cs typeface="Times New Roman" panose="02020603050405020304" pitchFamily="18" charset="0"/>
              </a:rPr>
              <a:t>  </a:t>
            </a:r>
            <a:r>
              <a:rPr lang="de-DE" altLang="de-DE" sz="1600" b="0">
                <a:cs typeface="Times New Roman" panose="02020603050405020304" pitchFamily="18" charset="0"/>
              </a:rPr>
              <a:t>und</a:t>
            </a:r>
            <a:r>
              <a:rPr lang="de-DE" altLang="de-DE" sz="1600" b="0" i="1">
                <a:cs typeface="Times New Roman" panose="02020603050405020304" pitchFamily="18" charset="0"/>
              </a:rPr>
              <a:t> </a:t>
            </a:r>
            <a:r>
              <a:rPr lang="de-DE" altLang="de-DE" sz="1600" b="0" i="1">
                <a:latin typeface="Symbol" panose="05050102010706020507" pitchFamily="18" charset="2"/>
              </a:rPr>
              <a:t>n </a:t>
            </a:r>
            <a:r>
              <a:rPr lang="de-DE" altLang="de-DE" sz="1600" b="0">
                <a:latin typeface="Symbol" panose="05050102010706020507" pitchFamily="18" charset="2"/>
              </a:rPr>
              <a:t>+ </a:t>
            </a:r>
            <a:r>
              <a:rPr lang="de-DE" altLang="de-DE" sz="1600" b="0" i="1">
                <a:cs typeface="Times New Roman" panose="02020603050405020304" pitchFamily="18" charset="0"/>
              </a:rPr>
              <a:t>d</a:t>
            </a:r>
            <a:r>
              <a:rPr lang="de-DE" altLang="de-DE" sz="1600" b="0" i="1">
                <a:latin typeface="Symbol" panose="05050102010706020507" pitchFamily="18" charset="2"/>
                <a:cs typeface="Times New Roman" panose="02020603050405020304" pitchFamily="18" charset="0"/>
              </a:rPr>
              <a:t>n  </a:t>
            </a:r>
            <a:r>
              <a:rPr lang="de-DE" altLang="de-DE" sz="1600" b="0"/>
              <a:t>pro Volumen </a:t>
            </a:r>
            <a:r>
              <a:rPr lang="de-DE" altLang="de-DE" sz="1600" b="0" i="1"/>
              <a:t>V</a:t>
            </a:r>
          </a:p>
        </p:txBody>
      </p:sp>
      <p:pic>
        <p:nvPicPr>
          <p:cNvPr id="6" name="Audio 5">
            <a:hlinkClick r:id="" action="ppaction://media"/>
            <a:extLst>
              <a:ext uri="{FF2B5EF4-FFF2-40B4-BE49-F238E27FC236}">
                <a16:creationId xmlns:a16="http://schemas.microsoft.com/office/drawing/2014/main" id="{1F6620D8-132E-4A37-A336-862EB6BC6F30}"/>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4215617413"/>
      </p:ext>
    </p:extLst>
  </p:cSld>
  <p:clrMapOvr>
    <a:masterClrMapping/>
  </p:clrMapOvr>
  <mc:AlternateContent xmlns:mc="http://schemas.openxmlformats.org/markup-compatibility/2006">
    <mc:Choice xmlns:p14="http://schemas.microsoft.com/office/powerpoint/2010/main" Requires="p14">
      <p:transition spd="slow" p14:dur="2000" advTm="37438"/>
    </mc:Choice>
    <mc:Fallback>
      <p:transition spd="slow" advTm="37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1A76511-D0D8-48A9-8202-4FFEEA3A002B}"/>
              </a:ext>
            </a:extLst>
          </p:cNvPr>
          <p:cNvSpPr>
            <a:spLocks noGrp="1"/>
          </p:cNvSpPr>
          <p:nvPr>
            <p:ph type="sldNum" sz="quarter" idx="10"/>
          </p:nvPr>
        </p:nvSpPr>
        <p:spPr/>
        <p:txBody>
          <a:bodyPr/>
          <a:lstStyle/>
          <a:p>
            <a:fld id="{CE5A282B-6232-4A8B-8BFE-C72C4E4A21A0}" type="slidenum">
              <a:rPr lang="de-DE" smtClean="0"/>
              <a:t>23</a:t>
            </a:fld>
            <a:endParaRPr lang="de-DE"/>
          </a:p>
        </p:txBody>
      </p:sp>
      <p:sp>
        <p:nvSpPr>
          <p:cNvPr id="3" name="Textfeld 3">
            <a:extLst>
              <a:ext uri="{FF2B5EF4-FFF2-40B4-BE49-F238E27FC236}">
                <a16:creationId xmlns:a16="http://schemas.microsoft.com/office/drawing/2014/main" id="{D297AFD0-F2B3-40E9-9C13-B9BCC108FEEE}"/>
              </a:ext>
            </a:extLst>
          </p:cNvPr>
          <p:cNvSpPr txBox="1">
            <a:spLocks noChangeArrowheads="1"/>
          </p:cNvSpPr>
          <p:nvPr/>
        </p:nvSpPr>
        <p:spPr bwMode="auto">
          <a:xfrm>
            <a:off x="259284" y="449633"/>
            <a:ext cx="6622326"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a:t>Spektrale </a:t>
            </a:r>
            <a:r>
              <a:rPr lang="de-DE" sz="1600" b="0"/>
              <a:t>Energiedichte</a:t>
            </a:r>
            <a:r>
              <a:rPr lang="de-DE" sz="1600"/>
              <a:t> =</a:t>
            </a:r>
            <a:r>
              <a:rPr lang="de-DE" sz="1600" b="0"/>
              <a:t> Spektrale Modendichte · mittlere Energie/Mode</a:t>
            </a:r>
          </a:p>
          <a:p>
            <a:r>
              <a:rPr lang="de-DE" sz="800" b="0"/>
              <a:t>   </a:t>
            </a:r>
          </a:p>
          <a:p>
            <a:r>
              <a:rPr lang="de-DE" sz="1600" b="0"/>
              <a:t>                                                  mit                     aus der kinetischen Gastheorie</a:t>
            </a:r>
          </a:p>
          <a:p>
            <a:endParaRPr lang="de-DE" sz="1600" b="0"/>
          </a:p>
          <a:p>
            <a:endParaRPr lang="de-DE" sz="1600" b="0"/>
          </a:p>
          <a:p>
            <a:endParaRPr lang="de-DE" sz="800" b="0"/>
          </a:p>
        </p:txBody>
      </p:sp>
      <p:graphicFrame>
        <p:nvGraphicFramePr>
          <p:cNvPr id="4" name="Object 5">
            <a:extLst>
              <a:ext uri="{FF2B5EF4-FFF2-40B4-BE49-F238E27FC236}">
                <a16:creationId xmlns:a16="http://schemas.microsoft.com/office/drawing/2014/main" id="{1064ECCE-DA99-47DA-8977-07FC6DE966BC}"/>
              </a:ext>
            </a:extLst>
          </p:cNvPr>
          <p:cNvGraphicFramePr>
            <a:graphicFrameLocks noChangeAspect="1"/>
          </p:cNvGraphicFramePr>
          <p:nvPr>
            <p:extLst>
              <p:ext uri="{D42A27DB-BD31-4B8C-83A1-F6EECF244321}">
                <p14:modId xmlns:p14="http://schemas.microsoft.com/office/powerpoint/2010/main" val="3645418450"/>
              </p:ext>
            </p:extLst>
          </p:nvPr>
        </p:nvGraphicFramePr>
        <p:xfrm>
          <a:off x="446088" y="1184960"/>
          <a:ext cx="2209800" cy="381000"/>
        </p:xfrm>
        <a:graphic>
          <a:graphicData uri="http://schemas.openxmlformats.org/presentationml/2006/ole">
            <mc:AlternateContent xmlns:mc="http://schemas.openxmlformats.org/markup-compatibility/2006">
              <mc:Choice xmlns:v="urn:schemas-microsoft-com:vml" Requires="v">
                <p:oleObj spid="_x0000_s38009" name="Equation" r:id="rId5" imgW="1473120" imgH="253800" progId="Equation.DSMT4">
                  <p:embed/>
                </p:oleObj>
              </mc:Choice>
              <mc:Fallback>
                <p:oleObj name="Equation" r:id="rId5" imgW="1473120" imgH="253800" progId="Equation.DSMT4">
                  <p:embed/>
                  <p:pic>
                    <p:nvPicPr>
                      <p:cNvPr id="28" name="Object 5">
                        <a:extLst>
                          <a:ext uri="{FF2B5EF4-FFF2-40B4-BE49-F238E27FC236}">
                            <a16:creationId xmlns:a16="http://schemas.microsoft.com/office/drawing/2014/main" id="{43ACA22E-B4A6-4D31-8E44-6654BBA679B8}"/>
                          </a:ext>
                        </a:extLst>
                      </p:cNvPr>
                      <p:cNvPicPr>
                        <a:picLocks noChangeAspect="1" noChangeArrowheads="1"/>
                      </p:cNvPicPr>
                      <p:nvPr/>
                    </p:nvPicPr>
                    <p:blipFill>
                      <a:blip r:embed="rId6"/>
                      <a:srcRect/>
                      <a:stretch>
                        <a:fillRect/>
                      </a:stretch>
                    </p:blipFill>
                    <p:spPr bwMode="auto">
                      <a:xfrm>
                        <a:off x="446088" y="1184960"/>
                        <a:ext cx="2209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7D38C512-2060-4FE4-A4D0-B0A9C58DD653}"/>
              </a:ext>
            </a:extLst>
          </p:cNvPr>
          <p:cNvGraphicFramePr>
            <a:graphicFrameLocks noChangeAspect="1"/>
          </p:cNvGraphicFramePr>
          <p:nvPr>
            <p:extLst>
              <p:ext uri="{D42A27DB-BD31-4B8C-83A1-F6EECF244321}">
                <p14:modId xmlns:p14="http://schemas.microsoft.com/office/powerpoint/2010/main" val="193142240"/>
              </p:ext>
            </p:extLst>
          </p:nvPr>
        </p:nvGraphicFramePr>
        <p:xfrm>
          <a:off x="446088" y="1606777"/>
          <a:ext cx="2762250" cy="590550"/>
        </p:xfrm>
        <a:graphic>
          <a:graphicData uri="http://schemas.openxmlformats.org/presentationml/2006/ole">
            <mc:AlternateContent xmlns:mc="http://schemas.openxmlformats.org/markup-compatibility/2006">
              <mc:Choice xmlns:v="urn:schemas-microsoft-com:vml" Requires="v">
                <p:oleObj spid="_x0000_s38010" name="Equation" r:id="rId7" imgW="1841400" imgH="393480" progId="Equation.DSMT4">
                  <p:embed/>
                </p:oleObj>
              </mc:Choice>
              <mc:Fallback>
                <p:oleObj name="Equation" r:id="rId7" imgW="1841400" imgH="393480" progId="Equation.DSMT4">
                  <p:embed/>
                  <p:pic>
                    <p:nvPicPr>
                      <p:cNvPr id="15" name="Object 5">
                        <a:extLst>
                          <a:ext uri="{FF2B5EF4-FFF2-40B4-BE49-F238E27FC236}">
                            <a16:creationId xmlns:a16="http://schemas.microsoft.com/office/drawing/2014/main" id="{B6975B63-8FF7-4F07-85DE-27FA69891E7A}"/>
                          </a:ext>
                        </a:extLst>
                      </p:cNvPr>
                      <p:cNvPicPr>
                        <a:picLocks noChangeAspect="1" noChangeArrowheads="1"/>
                      </p:cNvPicPr>
                      <p:nvPr/>
                    </p:nvPicPr>
                    <p:blipFill>
                      <a:blip r:embed="rId8"/>
                      <a:srcRect/>
                      <a:stretch>
                        <a:fillRect/>
                      </a:stretch>
                    </p:blipFill>
                    <p:spPr bwMode="auto">
                      <a:xfrm>
                        <a:off x="446088" y="1606777"/>
                        <a:ext cx="27622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59C20F31-420D-4A5B-B24D-3545BFECA878}"/>
              </a:ext>
            </a:extLst>
          </p:cNvPr>
          <p:cNvGraphicFramePr>
            <a:graphicFrameLocks noChangeAspect="1"/>
          </p:cNvGraphicFramePr>
          <p:nvPr>
            <p:extLst>
              <p:ext uri="{D42A27DB-BD31-4B8C-83A1-F6EECF244321}">
                <p14:modId xmlns:p14="http://schemas.microsoft.com/office/powerpoint/2010/main" val="2691559839"/>
              </p:ext>
            </p:extLst>
          </p:nvPr>
        </p:nvGraphicFramePr>
        <p:xfrm>
          <a:off x="3262098" y="1179517"/>
          <a:ext cx="876300" cy="304800"/>
        </p:xfrm>
        <a:graphic>
          <a:graphicData uri="http://schemas.openxmlformats.org/presentationml/2006/ole">
            <mc:AlternateContent xmlns:mc="http://schemas.openxmlformats.org/markup-compatibility/2006">
              <mc:Choice xmlns:v="urn:schemas-microsoft-com:vml" Requires="v">
                <p:oleObj spid="_x0000_s38011" name="Equation" r:id="rId9" imgW="583920" imgH="203040" progId="Equation.DSMT4">
                  <p:embed/>
                </p:oleObj>
              </mc:Choice>
              <mc:Fallback>
                <p:oleObj name="Equation" r:id="rId9" imgW="583920" imgH="203040" progId="Equation.DSMT4">
                  <p:embed/>
                  <p:pic>
                    <p:nvPicPr>
                      <p:cNvPr id="5" name="Object 5">
                        <a:extLst>
                          <a:ext uri="{FF2B5EF4-FFF2-40B4-BE49-F238E27FC236}">
                            <a16:creationId xmlns:a16="http://schemas.microsoft.com/office/drawing/2014/main" id="{7D38C512-2060-4FE4-A4D0-B0A9C58DD653}"/>
                          </a:ext>
                        </a:extLst>
                      </p:cNvPr>
                      <p:cNvPicPr>
                        <a:picLocks noChangeAspect="1" noChangeArrowheads="1"/>
                      </p:cNvPicPr>
                      <p:nvPr/>
                    </p:nvPicPr>
                    <p:blipFill>
                      <a:blip r:embed="rId10"/>
                      <a:srcRect/>
                      <a:stretch>
                        <a:fillRect/>
                      </a:stretch>
                    </p:blipFill>
                    <p:spPr bwMode="auto">
                      <a:xfrm>
                        <a:off x="3262098" y="1179517"/>
                        <a:ext cx="876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hteck 6">
            <a:extLst>
              <a:ext uri="{FF2B5EF4-FFF2-40B4-BE49-F238E27FC236}">
                <a16:creationId xmlns:a16="http://schemas.microsoft.com/office/drawing/2014/main" id="{84321752-0AAD-4A37-A925-A69CFF04590E}"/>
              </a:ext>
            </a:extLst>
          </p:cNvPr>
          <p:cNvSpPr/>
          <p:nvPr/>
        </p:nvSpPr>
        <p:spPr>
          <a:xfrm>
            <a:off x="259282" y="2225085"/>
            <a:ext cx="8275117" cy="1200329"/>
          </a:xfrm>
          <a:prstGeom prst="rect">
            <a:avLst/>
          </a:prstGeom>
        </p:spPr>
        <p:txBody>
          <a:bodyPr wrap="square">
            <a:spAutoFit/>
          </a:bodyPr>
          <a:lstStyle/>
          <a:p>
            <a:pPr eaLnBrk="1" hangingPunct="1"/>
            <a:r>
              <a:rPr lang="de-DE" altLang="de-DE"/>
              <a:t>Rayleigh-Jeans-Gesetz</a:t>
            </a:r>
            <a:r>
              <a:rPr lang="de-DE" altLang="de-DE" b="0"/>
              <a:t>: Die Energiedichte steigt mit </a:t>
            </a:r>
            <a:r>
              <a:rPr lang="de-DE" altLang="de-DE" b="0" i="1">
                <a:latin typeface="Symbol" panose="05050102010706020507" pitchFamily="18" charset="2"/>
              </a:rPr>
              <a:t>n </a:t>
            </a:r>
            <a:r>
              <a:rPr lang="de-DE" altLang="de-DE" b="0" baseline="30000"/>
              <a:t>2</a:t>
            </a:r>
            <a:r>
              <a:rPr lang="de-DE" altLang="de-DE" b="0"/>
              <a:t>  </a:t>
            </a:r>
          </a:p>
          <a:p>
            <a:pPr eaLnBrk="1" hangingPunct="1"/>
            <a:r>
              <a:rPr lang="de-DE" altLang="de-DE" b="0"/>
              <a:t>und führt somit zu einer beliebig hohen Energiedichte </a:t>
            </a:r>
          </a:p>
          <a:p>
            <a:pPr eaLnBrk="1" hangingPunct="1"/>
            <a:r>
              <a:rPr lang="de-DE" altLang="de-DE" b="0"/>
              <a:t>("Ultraviolett-Katastrophe"). </a:t>
            </a:r>
          </a:p>
          <a:p>
            <a:pPr eaLnBrk="1" hangingPunct="1"/>
            <a:endParaRPr lang="de-DE" altLang="de-DE" sz="800" b="0"/>
          </a:p>
          <a:p>
            <a:pPr eaLnBrk="1" hangingPunct="1"/>
            <a:endParaRPr lang="de-DE" altLang="de-DE" b="0"/>
          </a:p>
        </p:txBody>
      </p:sp>
      <p:pic>
        <p:nvPicPr>
          <p:cNvPr id="9" name="Picture 4" descr="http://upload.wikimedia.org/wikipedia/commons/thumb/9/92/James_Hopwood_Jeans.jpg/220px-James_Hopwood_Jeans.jpg">
            <a:extLst>
              <a:ext uri="{FF2B5EF4-FFF2-40B4-BE49-F238E27FC236}">
                <a16:creationId xmlns:a16="http://schemas.microsoft.com/office/drawing/2014/main" id="{76A04260-0140-41E0-97C8-69F344B553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7184" y="1979387"/>
            <a:ext cx="114141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feld 11">
            <a:extLst>
              <a:ext uri="{FF2B5EF4-FFF2-40B4-BE49-F238E27FC236}">
                <a16:creationId xmlns:a16="http://schemas.microsoft.com/office/drawing/2014/main" id="{04966031-66AE-41C3-8B56-BCE363A9EBF6}"/>
              </a:ext>
            </a:extLst>
          </p:cNvPr>
          <p:cNvSpPr txBox="1">
            <a:spLocks noChangeArrowheads="1"/>
          </p:cNvSpPr>
          <p:nvPr/>
        </p:nvSpPr>
        <p:spPr bwMode="auto">
          <a:xfrm>
            <a:off x="5491456" y="3592287"/>
            <a:ext cx="13147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Sir James Jeans</a:t>
            </a:r>
          </a:p>
          <a:p>
            <a:pPr algn="ctr" eaLnBrk="1" hangingPunct="1"/>
            <a:r>
              <a:rPr lang="de-DE" altLang="de-DE" sz="1400" b="0"/>
              <a:t>(1877-1946) </a:t>
            </a:r>
          </a:p>
        </p:txBody>
      </p:sp>
      <p:pic>
        <p:nvPicPr>
          <p:cNvPr id="11" name="Picture 6" descr="File:John William Strutt.jpg">
            <a:extLst>
              <a:ext uri="{FF2B5EF4-FFF2-40B4-BE49-F238E27FC236}">
                <a16:creationId xmlns:a16="http://schemas.microsoft.com/office/drawing/2014/main" id="{5FC590F9-83C3-4041-9906-F2BAFF5EA7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8588" y="1985737"/>
            <a:ext cx="12033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feld 13">
            <a:extLst>
              <a:ext uri="{FF2B5EF4-FFF2-40B4-BE49-F238E27FC236}">
                <a16:creationId xmlns:a16="http://schemas.microsoft.com/office/drawing/2014/main" id="{84AED9B0-F566-44AF-8CE2-7E1996EE61A1}"/>
              </a:ext>
            </a:extLst>
          </p:cNvPr>
          <p:cNvSpPr txBox="1">
            <a:spLocks noChangeArrowheads="1"/>
          </p:cNvSpPr>
          <p:nvPr/>
        </p:nvSpPr>
        <p:spPr bwMode="auto">
          <a:xfrm>
            <a:off x="6734906" y="3612925"/>
            <a:ext cx="131799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John Strutt </a:t>
            </a:r>
          </a:p>
          <a:p>
            <a:pPr algn="ctr" eaLnBrk="1" hangingPunct="1"/>
            <a:r>
              <a:rPr lang="de-DE" altLang="de-DE" sz="1400" b="0"/>
              <a:t>Baron Rayleigh</a:t>
            </a:r>
          </a:p>
          <a:p>
            <a:pPr algn="ctr" eaLnBrk="1" hangingPunct="1"/>
            <a:r>
              <a:rPr lang="de-DE" altLang="de-DE" sz="1400" b="0"/>
              <a:t>(1842-1919) </a:t>
            </a:r>
          </a:p>
        </p:txBody>
      </p:sp>
      <p:pic>
        <p:nvPicPr>
          <p:cNvPr id="14" name="Audio 13">
            <a:hlinkClick r:id="" action="ppaction://media"/>
            <a:extLst>
              <a:ext uri="{FF2B5EF4-FFF2-40B4-BE49-F238E27FC236}">
                <a16:creationId xmlns:a16="http://schemas.microsoft.com/office/drawing/2014/main" id="{15B30DD5-76A6-4117-8EE0-26DC49BB5ABE}"/>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102013675"/>
      </p:ext>
    </p:extLst>
  </p:cSld>
  <p:clrMapOvr>
    <a:masterClrMapping/>
  </p:clrMapOvr>
  <mc:AlternateContent xmlns:mc="http://schemas.openxmlformats.org/markup-compatibility/2006">
    <mc:Choice xmlns:p14="http://schemas.microsoft.com/office/powerpoint/2010/main" Requires="p14">
      <p:transition spd="slow" p14:dur="2000" advTm="84953"/>
    </mc:Choice>
    <mc:Fallback>
      <p:transition spd="slow" advTm="849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1A76511-D0D8-48A9-8202-4FFEEA3A002B}"/>
              </a:ext>
            </a:extLst>
          </p:cNvPr>
          <p:cNvSpPr>
            <a:spLocks noGrp="1"/>
          </p:cNvSpPr>
          <p:nvPr>
            <p:ph type="sldNum" sz="quarter" idx="10"/>
          </p:nvPr>
        </p:nvSpPr>
        <p:spPr/>
        <p:txBody>
          <a:bodyPr/>
          <a:lstStyle/>
          <a:p>
            <a:fld id="{CE5A282B-6232-4A8B-8BFE-C72C4E4A21A0}" type="slidenum">
              <a:rPr lang="de-DE" smtClean="0"/>
              <a:t>24</a:t>
            </a:fld>
            <a:endParaRPr lang="de-DE"/>
          </a:p>
        </p:txBody>
      </p:sp>
      <p:sp>
        <p:nvSpPr>
          <p:cNvPr id="3" name="Textfeld 3">
            <a:extLst>
              <a:ext uri="{FF2B5EF4-FFF2-40B4-BE49-F238E27FC236}">
                <a16:creationId xmlns:a16="http://schemas.microsoft.com/office/drawing/2014/main" id="{D297AFD0-F2B3-40E9-9C13-B9BCC108FEEE}"/>
              </a:ext>
            </a:extLst>
          </p:cNvPr>
          <p:cNvSpPr txBox="1">
            <a:spLocks noChangeArrowheads="1"/>
          </p:cNvSpPr>
          <p:nvPr/>
        </p:nvSpPr>
        <p:spPr bwMode="auto">
          <a:xfrm>
            <a:off x="259284" y="449633"/>
            <a:ext cx="6622326"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a:t>Spektrale </a:t>
            </a:r>
            <a:r>
              <a:rPr lang="de-DE" sz="1600" b="0"/>
              <a:t>Energiedichte</a:t>
            </a:r>
            <a:r>
              <a:rPr lang="de-DE" sz="1600"/>
              <a:t> =</a:t>
            </a:r>
            <a:r>
              <a:rPr lang="de-DE" sz="1600" b="0"/>
              <a:t> Spektrale Modendichte · mittlere Energie/Mode</a:t>
            </a:r>
          </a:p>
          <a:p>
            <a:r>
              <a:rPr lang="de-DE" sz="800" b="0"/>
              <a:t>   </a:t>
            </a:r>
          </a:p>
          <a:p>
            <a:r>
              <a:rPr lang="de-DE" sz="1600" b="0"/>
              <a:t>                                                  mit                     aus der kinetischen Gastheorie</a:t>
            </a:r>
          </a:p>
          <a:p>
            <a:endParaRPr lang="de-DE" sz="1600" b="0"/>
          </a:p>
          <a:p>
            <a:endParaRPr lang="de-DE" sz="1600" b="0"/>
          </a:p>
          <a:p>
            <a:endParaRPr lang="de-DE" sz="800" b="0"/>
          </a:p>
        </p:txBody>
      </p:sp>
      <p:graphicFrame>
        <p:nvGraphicFramePr>
          <p:cNvPr id="4" name="Object 5">
            <a:extLst>
              <a:ext uri="{FF2B5EF4-FFF2-40B4-BE49-F238E27FC236}">
                <a16:creationId xmlns:a16="http://schemas.microsoft.com/office/drawing/2014/main" id="{1064ECCE-DA99-47DA-8977-07FC6DE966BC}"/>
              </a:ext>
            </a:extLst>
          </p:cNvPr>
          <p:cNvGraphicFramePr>
            <a:graphicFrameLocks noChangeAspect="1"/>
          </p:cNvGraphicFramePr>
          <p:nvPr/>
        </p:nvGraphicFramePr>
        <p:xfrm>
          <a:off x="446088" y="1184960"/>
          <a:ext cx="2209800" cy="381000"/>
        </p:xfrm>
        <a:graphic>
          <a:graphicData uri="http://schemas.openxmlformats.org/presentationml/2006/ole">
            <mc:AlternateContent xmlns:mc="http://schemas.openxmlformats.org/markup-compatibility/2006">
              <mc:Choice xmlns:v="urn:schemas-microsoft-com:vml" Requires="v">
                <p:oleObj spid="_x0000_s43147" name="Equation" r:id="rId5" imgW="1473120" imgH="253800" progId="Equation.DSMT4">
                  <p:embed/>
                </p:oleObj>
              </mc:Choice>
              <mc:Fallback>
                <p:oleObj name="Equation" r:id="rId5" imgW="1473120" imgH="253800" progId="Equation.DSMT4">
                  <p:embed/>
                  <p:pic>
                    <p:nvPicPr>
                      <p:cNvPr id="4" name="Object 5">
                        <a:extLst>
                          <a:ext uri="{FF2B5EF4-FFF2-40B4-BE49-F238E27FC236}">
                            <a16:creationId xmlns:a16="http://schemas.microsoft.com/office/drawing/2014/main" id="{1064ECCE-DA99-47DA-8977-07FC6DE966BC}"/>
                          </a:ext>
                        </a:extLst>
                      </p:cNvPr>
                      <p:cNvPicPr>
                        <a:picLocks noChangeAspect="1" noChangeArrowheads="1"/>
                      </p:cNvPicPr>
                      <p:nvPr/>
                    </p:nvPicPr>
                    <p:blipFill>
                      <a:blip r:embed="rId6"/>
                      <a:srcRect/>
                      <a:stretch>
                        <a:fillRect/>
                      </a:stretch>
                    </p:blipFill>
                    <p:spPr bwMode="auto">
                      <a:xfrm>
                        <a:off x="446088" y="1184960"/>
                        <a:ext cx="2209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7D38C512-2060-4FE4-A4D0-B0A9C58DD653}"/>
              </a:ext>
            </a:extLst>
          </p:cNvPr>
          <p:cNvGraphicFramePr>
            <a:graphicFrameLocks noChangeAspect="1"/>
          </p:cNvGraphicFramePr>
          <p:nvPr/>
        </p:nvGraphicFramePr>
        <p:xfrm>
          <a:off x="446088" y="1606777"/>
          <a:ext cx="2762250" cy="590550"/>
        </p:xfrm>
        <a:graphic>
          <a:graphicData uri="http://schemas.openxmlformats.org/presentationml/2006/ole">
            <mc:AlternateContent xmlns:mc="http://schemas.openxmlformats.org/markup-compatibility/2006">
              <mc:Choice xmlns:v="urn:schemas-microsoft-com:vml" Requires="v">
                <p:oleObj spid="_x0000_s43148" name="Equation" r:id="rId7" imgW="1841400" imgH="393480" progId="Equation.DSMT4">
                  <p:embed/>
                </p:oleObj>
              </mc:Choice>
              <mc:Fallback>
                <p:oleObj name="Equation" r:id="rId7" imgW="1841400" imgH="393480" progId="Equation.DSMT4">
                  <p:embed/>
                  <p:pic>
                    <p:nvPicPr>
                      <p:cNvPr id="5" name="Object 5">
                        <a:extLst>
                          <a:ext uri="{FF2B5EF4-FFF2-40B4-BE49-F238E27FC236}">
                            <a16:creationId xmlns:a16="http://schemas.microsoft.com/office/drawing/2014/main" id="{7D38C512-2060-4FE4-A4D0-B0A9C58DD653}"/>
                          </a:ext>
                        </a:extLst>
                      </p:cNvPr>
                      <p:cNvPicPr>
                        <a:picLocks noChangeAspect="1" noChangeArrowheads="1"/>
                      </p:cNvPicPr>
                      <p:nvPr/>
                    </p:nvPicPr>
                    <p:blipFill>
                      <a:blip r:embed="rId8"/>
                      <a:srcRect/>
                      <a:stretch>
                        <a:fillRect/>
                      </a:stretch>
                    </p:blipFill>
                    <p:spPr bwMode="auto">
                      <a:xfrm>
                        <a:off x="446088" y="1606777"/>
                        <a:ext cx="27622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59C20F31-420D-4A5B-B24D-3545BFECA878}"/>
              </a:ext>
            </a:extLst>
          </p:cNvPr>
          <p:cNvGraphicFramePr>
            <a:graphicFrameLocks noChangeAspect="1"/>
          </p:cNvGraphicFramePr>
          <p:nvPr/>
        </p:nvGraphicFramePr>
        <p:xfrm>
          <a:off x="3262098" y="1179517"/>
          <a:ext cx="876300" cy="304800"/>
        </p:xfrm>
        <a:graphic>
          <a:graphicData uri="http://schemas.openxmlformats.org/presentationml/2006/ole">
            <mc:AlternateContent xmlns:mc="http://schemas.openxmlformats.org/markup-compatibility/2006">
              <mc:Choice xmlns:v="urn:schemas-microsoft-com:vml" Requires="v">
                <p:oleObj spid="_x0000_s43149" name="Equation" r:id="rId9" imgW="583920" imgH="203040" progId="Equation.DSMT4">
                  <p:embed/>
                </p:oleObj>
              </mc:Choice>
              <mc:Fallback>
                <p:oleObj name="Equation" r:id="rId9" imgW="583920" imgH="203040" progId="Equation.DSMT4">
                  <p:embed/>
                  <p:pic>
                    <p:nvPicPr>
                      <p:cNvPr id="6" name="Object 5">
                        <a:extLst>
                          <a:ext uri="{FF2B5EF4-FFF2-40B4-BE49-F238E27FC236}">
                            <a16:creationId xmlns:a16="http://schemas.microsoft.com/office/drawing/2014/main" id="{59C20F31-420D-4A5B-B24D-3545BFECA878}"/>
                          </a:ext>
                        </a:extLst>
                      </p:cNvPr>
                      <p:cNvPicPr>
                        <a:picLocks noChangeAspect="1" noChangeArrowheads="1"/>
                      </p:cNvPicPr>
                      <p:nvPr/>
                    </p:nvPicPr>
                    <p:blipFill>
                      <a:blip r:embed="rId10"/>
                      <a:srcRect/>
                      <a:stretch>
                        <a:fillRect/>
                      </a:stretch>
                    </p:blipFill>
                    <p:spPr bwMode="auto">
                      <a:xfrm>
                        <a:off x="3262098" y="1179517"/>
                        <a:ext cx="876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hteck 6">
            <a:extLst>
              <a:ext uri="{FF2B5EF4-FFF2-40B4-BE49-F238E27FC236}">
                <a16:creationId xmlns:a16="http://schemas.microsoft.com/office/drawing/2014/main" id="{84321752-0AAD-4A37-A925-A69CFF04590E}"/>
              </a:ext>
            </a:extLst>
          </p:cNvPr>
          <p:cNvSpPr/>
          <p:nvPr/>
        </p:nvSpPr>
        <p:spPr>
          <a:xfrm>
            <a:off x="259282" y="2225085"/>
            <a:ext cx="8275117" cy="2431435"/>
          </a:xfrm>
          <a:prstGeom prst="rect">
            <a:avLst/>
          </a:prstGeom>
        </p:spPr>
        <p:txBody>
          <a:bodyPr wrap="square">
            <a:spAutoFit/>
          </a:bodyPr>
          <a:lstStyle/>
          <a:p>
            <a:pPr eaLnBrk="1" hangingPunct="1"/>
            <a:r>
              <a:rPr lang="de-DE" altLang="de-DE"/>
              <a:t>Rayleigh-Jeans-Gesetz</a:t>
            </a:r>
            <a:r>
              <a:rPr lang="de-DE" altLang="de-DE" b="0"/>
              <a:t>: Die Energiedichte steigt mit </a:t>
            </a:r>
            <a:r>
              <a:rPr lang="de-DE" altLang="de-DE" b="0" i="1">
                <a:latin typeface="Symbol" panose="05050102010706020507" pitchFamily="18" charset="2"/>
              </a:rPr>
              <a:t>n </a:t>
            </a:r>
            <a:r>
              <a:rPr lang="de-DE" altLang="de-DE" b="0" baseline="30000"/>
              <a:t>2</a:t>
            </a:r>
            <a:r>
              <a:rPr lang="de-DE" altLang="de-DE" b="0"/>
              <a:t>  </a:t>
            </a:r>
          </a:p>
          <a:p>
            <a:pPr eaLnBrk="1" hangingPunct="1"/>
            <a:r>
              <a:rPr lang="de-DE" altLang="de-DE" b="0"/>
              <a:t>und führt somit zu einer beliebig hohen Energiedichte </a:t>
            </a:r>
          </a:p>
          <a:p>
            <a:pPr eaLnBrk="1" hangingPunct="1"/>
            <a:r>
              <a:rPr lang="de-DE" altLang="de-DE" b="0"/>
              <a:t>("Ultraviolett-Katastrophe"). </a:t>
            </a:r>
          </a:p>
          <a:p>
            <a:pPr eaLnBrk="1" hangingPunct="1"/>
            <a:endParaRPr lang="de-DE" altLang="de-DE" sz="800" b="0"/>
          </a:p>
          <a:p>
            <a:pPr eaLnBrk="1" hangingPunct="1"/>
            <a:r>
              <a:rPr lang="de-DE" altLang="de-DE"/>
              <a:t>Ausweg: </a:t>
            </a:r>
            <a:r>
              <a:rPr lang="de-DE" altLang="de-DE" b="0"/>
              <a:t>Energie einer Mode ist ganzahliges Vielfaches von </a:t>
            </a:r>
          </a:p>
          <a:p>
            <a:pPr eaLnBrk="1" hangingPunct="1"/>
            <a:r>
              <a:rPr lang="de-DE" altLang="de-DE"/>
              <a:t>Energiequanten</a:t>
            </a:r>
            <a:r>
              <a:rPr lang="de-DE" altLang="de-DE" b="0"/>
              <a:t>, die proportional zur jeweiligen Frequenz </a:t>
            </a:r>
          </a:p>
          <a:p>
            <a:pPr eaLnBrk="1" hangingPunct="1"/>
            <a:r>
              <a:rPr lang="de-DE" altLang="de-DE" b="0"/>
              <a:t>sind (Proportionalitätsfaktor </a:t>
            </a:r>
            <a:r>
              <a:rPr lang="de-DE" altLang="de-DE" b="0" i="1"/>
              <a:t>h</a:t>
            </a:r>
            <a:r>
              <a:rPr lang="de-DE" altLang="de-DE" b="0"/>
              <a:t>):</a:t>
            </a:r>
          </a:p>
          <a:p>
            <a:pPr eaLnBrk="1" hangingPunct="1"/>
            <a:endParaRPr lang="de-DE" altLang="de-DE" b="0"/>
          </a:p>
          <a:p>
            <a:pPr eaLnBrk="1" hangingPunct="1"/>
            <a:endParaRPr lang="de-DE" altLang="de-DE" b="0"/>
          </a:p>
          <a:p>
            <a:pPr eaLnBrk="1" hangingPunct="1"/>
            <a:endParaRPr lang="de-DE" altLang="de-DE" b="0"/>
          </a:p>
        </p:txBody>
      </p:sp>
      <p:pic>
        <p:nvPicPr>
          <p:cNvPr id="9" name="Picture 4" descr="http://upload.wikimedia.org/wikipedia/commons/thumb/9/92/James_Hopwood_Jeans.jpg/220px-James_Hopwood_Jeans.jpg">
            <a:extLst>
              <a:ext uri="{FF2B5EF4-FFF2-40B4-BE49-F238E27FC236}">
                <a16:creationId xmlns:a16="http://schemas.microsoft.com/office/drawing/2014/main" id="{76A04260-0140-41E0-97C8-69F344B553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7184" y="1979387"/>
            <a:ext cx="114141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feld 11">
            <a:extLst>
              <a:ext uri="{FF2B5EF4-FFF2-40B4-BE49-F238E27FC236}">
                <a16:creationId xmlns:a16="http://schemas.microsoft.com/office/drawing/2014/main" id="{04966031-66AE-41C3-8B56-BCE363A9EBF6}"/>
              </a:ext>
            </a:extLst>
          </p:cNvPr>
          <p:cNvSpPr txBox="1">
            <a:spLocks noChangeArrowheads="1"/>
          </p:cNvSpPr>
          <p:nvPr/>
        </p:nvSpPr>
        <p:spPr bwMode="auto">
          <a:xfrm>
            <a:off x="5491456" y="3592287"/>
            <a:ext cx="13147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Sir James Jeans</a:t>
            </a:r>
          </a:p>
          <a:p>
            <a:pPr algn="ctr" eaLnBrk="1" hangingPunct="1"/>
            <a:r>
              <a:rPr lang="de-DE" altLang="de-DE" sz="1400" b="0"/>
              <a:t>(1877-1946) </a:t>
            </a:r>
          </a:p>
        </p:txBody>
      </p:sp>
      <p:pic>
        <p:nvPicPr>
          <p:cNvPr id="11" name="Picture 6" descr="File:John William Strutt.jpg">
            <a:extLst>
              <a:ext uri="{FF2B5EF4-FFF2-40B4-BE49-F238E27FC236}">
                <a16:creationId xmlns:a16="http://schemas.microsoft.com/office/drawing/2014/main" id="{5FC590F9-83C3-4041-9906-F2BAFF5EA7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8588" y="1985737"/>
            <a:ext cx="12033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feld 13">
            <a:extLst>
              <a:ext uri="{FF2B5EF4-FFF2-40B4-BE49-F238E27FC236}">
                <a16:creationId xmlns:a16="http://schemas.microsoft.com/office/drawing/2014/main" id="{84AED9B0-F566-44AF-8CE2-7E1996EE61A1}"/>
              </a:ext>
            </a:extLst>
          </p:cNvPr>
          <p:cNvSpPr txBox="1">
            <a:spLocks noChangeArrowheads="1"/>
          </p:cNvSpPr>
          <p:nvPr/>
        </p:nvSpPr>
        <p:spPr bwMode="auto">
          <a:xfrm>
            <a:off x="6734906" y="3612925"/>
            <a:ext cx="131799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John Strutt </a:t>
            </a:r>
          </a:p>
          <a:p>
            <a:pPr algn="ctr" eaLnBrk="1" hangingPunct="1"/>
            <a:r>
              <a:rPr lang="de-DE" altLang="de-DE" sz="1400" b="0"/>
              <a:t>Baron Rayleigh</a:t>
            </a:r>
          </a:p>
          <a:p>
            <a:pPr algn="ctr" eaLnBrk="1" hangingPunct="1"/>
            <a:r>
              <a:rPr lang="de-DE" altLang="de-DE" sz="1400" b="0"/>
              <a:t>(1842-1919) </a:t>
            </a:r>
          </a:p>
        </p:txBody>
      </p:sp>
      <p:pic>
        <p:nvPicPr>
          <p:cNvPr id="13" name="Picture 10" descr="File:Max Planck (1858-1947).jpg">
            <a:extLst>
              <a:ext uri="{FF2B5EF4-FFF2-40B4-BE49-F238E27FC236}">
                <a16:creationId xmlns:a16="http://schemas.microsoft.com/office/drawing/2014/main" id="{B27844BF-9549-471D-85ED-35E62DCBB1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9910" y="4539597"/>
            <a:ext cx="1207236" cy="16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feld 15">
            <a:extLst>
              <a:ext uri="{FF2B5EF4-FFF2-40B4-BE49-F238E27FC236}">
                <a16:creationId xmlns:a16="http://schemas.microsoft.com/office/drawing/2014/main" id="{704399A0-ABA5-467B-92E7-2FB70F541471}"/>
              </a:ext>
            </a:extLst>
          </p:cNvPr>
          <p:cNvSpPr txBox="1">
            <a:spLocks noChangeArrowheads="1"/>
          </p:cNvSpPr>
          <p:nvPr/>
        </p:nvSpPr>
        <p:spPr bwMode="auto">
          <a:xfrm>
            <a:off x="6868942" y="6234807"/>
            <a:ext cx="1080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Max Planck</a:t>
            </a:r>
          </a:p>
          <a:p>
            <a:pPr algn="ctr" eaLnBrk="1" hangingPunct="1"/>
            <a:r>
              <a:rPr lang="de-DE" altLang="de-DE" sz="1400" b="0"/>
              <a:t>(1858-1947)</a:t>
            </a:r>
          </a:p>
        </p:txBody>
      </p:sp>
      <p:graphicFrame>
        <p:nvGraphicFramePr>
          <p:cNvPr id="15" name="Object 6">
            <a:extLst>
              <a:ext uri="{FF2B5EF4-FFF2-40B4-BE49-F238E27FC236}">
                <a16:creationId xmlns:a16="http://schemas.microsoft.com/office/drawing/2014/main" id="{A6229719-8A5F-4EF3-9B43-2129D3A91D80}"/>
              </a:ext>
            </a:extLst>
          </p:cNvPr>
          <p:cNvGraphicFramePr>
            <a:graphicFrameLocks noChangeAspect="1"/>
          </p:cNvGraphicFramePr>
          <p:nvPr/>
        </p:nvGraphicFramePr>
        <p:xfrm>
          <a:off x="452927" y="3962651"/>
          <a:ext cx="1143000" cy="342900"/>
        </p:xfrm>
        <a:graphic>
          <a:graphicData uri="http://schemas.openxmlformats.org/presentationml/2006/ole">
            <mc:AlternateContent xmlns:mc="http://schemas.openxmlformats.org/markup-compatibility/2006">
              <mc:Choice xmlns:v="urn:schemas-microsoft-com:vml" Requires="v">
                <p:oleObj spid="_x0000_s43150" name="Equation" r:id="rId14" imgW="761760" imgH="228600" progId="Equation.DSMT4">
                  <p:embed/>
                </p:oleObj>
              </mc:Choice>
              <mc:Fallback>
                <p:oleObj name="Equation" r:id="rId14" imgW="761760" imgH="228600" progId="Equation.DSMT4">
                  <p:embed/>
                  <p:pic>
                    <p:nvPicPr>
                      <p:cNvPr id="15" name="Object 6">
                        <a:extLst>
                          <a:ext uri="{FF2B5EF4-FFF2-40B4-BE49-F238E27FC236}">
                            <a16:creationId xmlns:a16="http://schemas.microsoft.com/office/drawing/2014/main" id="{A6229719-8A5F-4EF3-9B43-2129D3A91D80}"/>
                          </a:ext>
                        </a:extLst>
                      </p:cNvPr>
                      <p:cNvPicPr>
                        <a:picLocks noChangeAspect="1" noChangeArrowheads="1"/>
                      </p:cNvPicPr>
                      <p:nvPr/>
                    </p:nvPicPr>
                    <p:blipFill>
                      <a:blip r:embed="rId15"/>
                      <a:srcRect/>
                      <a:stretch>
                        <a:fillRect/>
                      </a:stretch>
                    </p:blipFill>
                    <p:spPr bwMode="auto">
                      <a:xfrm>
                        <a:off x="452927" y="3962651"/>
                        <a:ext cx="11430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feld 15">
            <a:extLst>
              <a:ext uri="{FF2B5EF4-FFF2-40B4-BE49-F238E27FC236}">
                <a16:creationId xmlns:a16="http://schemas.microsoft.com/office/drawing/2014/main" id="{593796B4-F55B-499C-90D0-618D38AB3E20}"/>
              </a:ext>
            </a:extLst>
          </p:cNvPr>
          <p:cNvSpPr txBox="1">
            <a:spLocks noChangeArrowheads="1"/>
          </p:cNvSpPr>
          <p:nvPr/>
        </p:nvSpPr>
        <p:spPr bwMode="auto">
          <a:xfrm>
            <a:off x="1735542" y="3952560"/>
            <a:ext cx="13035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i="1"/>
              <a:t>n</a:t>
            </a:r>
            <a:r>
              <a:rPr lang="de-DE" altLang="de-DE" sz="1600" b="0"/>
              <a:t>: ganze Zahl</a:t>
            </a:r>
          </a:p>
        </p:txBody>
      </p:sp>
      <p:pic>
        <p:nvPicPr>
          <p:cNvPr id="8" name="Audio 7">
            <a:hlinkClick r:id="" action="ppaction://media"/>
            <a:extLst>
              <a:ext uri="{FF2B5EF4-FFF2-40B4-BE49-F238E27FC236}">
                <a16:creationId xmlns:a16="http://schemas.microsoft.com/office/drawing/2014/main" id="{E0D1A974-9A74-46F5-8D3C-B187769B53D3}"/>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4125274982"/>
      </p:ext>
    </p:extLst>
  </p:cSld>
  <p:clrMapOvr>
    <a:masterClrMapping/>
  </p:clrMapOvr>
  <mc:AlternateContent xmlns:mc="http://schemas.openxmlformats.org/markup-compatibility/2006">
    <mc:Choice xmlns:p14="http://schemas.microsoft.com/office/powerpoint/2010/main" Requires="p14">
      <p:transition spd="slow" p14:dur="2000" advTm="84440"/>
    </mc:Choice>
    <mc:Fallback>
      <p:transition spd="slow" advTm="84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71A76511-D0D8-48A9-8202-4FFEEA3A002B}"/>
              </a:ext>
            </a:extLst>
          </p:cNvPr>
          <p:cNvSpPr>
            <a:spLocks noGrp="1"/>
          </p:cNvSpPr>
          <p:nvPr>
            <p:ph type="sldNum" sz="quarter" idx="10"/>
          </p:nvPr>
        </p:nvSpPr>
        <p:spPr/>
        <p:txBody>
          <a:bodyPr/>
          <a:lstStyle/>
          <a:p>
            <a:fld id="{CE5A282B-6232-4A8B-8BFE-C72C4E4A21A0}" type="slidenum">
              <a:rPr lang="de-DE" smtClean="0"/>
              <a:t>25</a:t>
            </a:fld>
            <a:endParaRPr lang="de-DE"/>
          </a:p>
        </p:txBody>
      </p:sp>
      <p:sp>
        <p:nvSpPr>
          <p:cNvPr id="3" name="Textfeld 3">
            <a:extLst>
              <a:ext uri="{FF2B5EF4-FFF2-40B4-BE49-F238E27FC236}">
                <a16:creationId xmlns:a16="http://schemas.microsoft.com/office/drawing/2014/main" id="{D297AFD0-F2B3-40E9-9C13-B9BCC108FEEE}"/>
              </a:ext>
            </a:extLst>
          </p:cNvPr>
          <p:cNvSpPr txBox="1">
            <a:spLocks noChangeArrowheads="1"/>
          </p:cNvSpPr>
          <p:nvPr/>
        </p:nvSpPr>
        <p:spPr bwMode="auto">
          <a:xfrm>
            <a:off x="259284" y="449633"/>
            <a:ext cx="6622326"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a:t>
            </a:r>
          </a:p>
          <a:p>
            <a:endParaRPr lang="de-DE" sz="800" b="0"/>
          </a:p>
          <a:p>
            <a:r>
              <a:rPr lang="de-DE" sz="1600"/>
              <a:t>Spektrale </a:t>
            </a:r>
            <a:r>
              <a:rPr lang="de-DE" sz="1600" b="0"/>
              <a:t>Energiedichte</a:t>
            </a:r>
            <a:r>
              <a:rPr lang="de-DE" sz="1600"/>
              <a:t> =</a:t>
            </a:r>
            <a:r>
              <a:rPr lang="de-DE" sz="1600" b="0"/>
              <a:t> Spektrale Modendichte · mittlere Energie/Mode</a:t>
            </a:r>
          </a:p>
          <a:p>
            <a:r>
              <a:rPr lang="de-DE" sz="800" b="0"/>
              <a:t>   </a:t>
            </a:r>
          </a:p>
          <a:p>
            <a:r>
              <a:rPr lang="de-DE" sz="1600" b="0"/>
              <a:t>                                                  mit                     aus der kinetischen Gastheorie</a:t>
            </a:r>
          </a:p>
          <a:p>
            <a:endParaRPr lang="de-DE" sz="1600" b="0"/>
          </a:p>
          <a:p>
            <a:endParaRPr lang="de-DE" sz="1600" b="0"/>
          </a:p>
          <a:p>
            <a:endParaRPr lang="de-DE" sz="800" b="0"/>
          </a:p>
        </p:txBody>
      </p:sp>
      <p:graphicFrame>
        <p:nvGraphicFramePr>
          <p:cNvPr id="4" name="Object 5">
            <a:extLst>
              <a:ext uri="{FF2B5EF4-FFF2-40B4-BE49-F238E27FC236}">
                <a16:creationId xmlns:a16="http://schemas.microsoft.com/office/drawing/2014/main" id="{1064ECCE-DA99-47DA-8977-07FC6DE966BC}"/>
              </a:ext>
            </a:extLst>
          </p:cNvPr>
          <p:cNvGraphicFramePr>
            <a:graphicFrameLocks noChangeAspect="1"/>
          </p:cNvGraphicFramePr>
          <p:nvPr/>
        </p:nvGraphicFramePr>
        <p:xfrm>
          <a:off x="446088" y="1184960"/>
          <a:ext cx="2209800" cy="381000"/>
        </p:xfrm>
        <a:graphic>
          <a:graphicData uri="http://schemas.openxmlformats.org/presentationml/2006/ole">
            <mc:AlternateContent xmlns:mc="http://schemas.openxmlformats.org/markup-compatibility/2006">
              <mc:Choice xmlns:v="urn:schemas-microsoft-com:vml" Requires="v">
                <p:oleObj spid="_x0000_s44204" name="Equation" r:id="rId5" imgW="1473120" imgH="253800" progId="Equation.DSMT4">
                  <p:embed/>
                </p:oleObj>
              </mc:Choice>
              <mc:Fallback>
                <p:oleObj name="Equation" r:id="rId5" imgW="1473120" imgH="253800" progId="Equation.DSMT4">
                  <p:embed/>
                  <p:pic>
                    <p:nvPicPr>
                      <p:cNvPr id="4" name="Object 5">
                        <a:extLst>
                          <a:ext uri="{FF2B5EF4-FFF2-40B4-BE49-F238E27FC236}">
                            <a16:creationId xmlns:a16="http://schemas.microsoft.com/office/drawing/2014/main" id="{1064ECCE-DA99-47DA-8977-07FC6DE966BC}"/>
                          </a:ext>
                        </a:extLst>
                      </p:cNvPr>
                      <p:cNvPicPr>
                        <a:picLocks noChangeAspect="1" noChangeArrowheads="1"/>
                      </p:cNvPicPr>
                      <p:nvPr/>
                    </p:nvPicPr>
                    <p:blipFill>
                      <a:blip r:embed="rId6"/>
                      <a:srcRect/>
                      <a:stretch>
                        <a:fillRect/>
                      </a:stretch>
                    </p:blipFill>
                    <p:spPr bwMode="auto">
                      <a:xfrm>
                        <a:off x="446088" y="1184960"/>
                        <a:ext cx="22098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a:extLst>
              <a:ext uri="{FF2B5EF4-FFF2-40B4-BE49-F238E27FC236}">
                <a16:creationId xmlns:a16="http://schemas.microsoft.com/office/drawing/2014/main" id="{7D38C512-2060-4FE4-A4D0-B0A9C58DD653}"/>
              </a:ext>
            </a:extLst>
          </p:cNvPr>
          <p:cNvGraphicFramePr>
            <a:graphicFrameLocks noChangeAspect="1"/>
          </p:cNvGraphicFramePr>
          <p:nvPr/>
        </p:nvGraphicFramePr>
        <p:xfrm>
          <a:off x="446088" y="1606777"/>
          <a:ext cx="2762250" cy="590550"/>
        </p:xfrm>
        <a:graphic>
          <a:graphicData uri="http://schemas.openxmlformats.org/presentationml/2006/ole">
            <mc:AlternateContent xmlns:mc="http://schemas.openxmlformats.org/markup-compatibility/2006">
              <mc:Choice xmlns:v="urn:schemas-microsoft-com:vml" Requires="v">
                <p:oleObj spid="_x0000_s44205" name="Equation" r:id="rId7" imgW="1841400" imgH="393480" progId="Equation.DSMT4">
                  <p:embed/>
                </p:oleObj>
              </mc:Choice>
              <mc:Fallback>
                <p:oleObj name="Equation" r:id="rId7" imgW="1841400" imgH="393480" progId="Equation.DSMT4">
                  <p:embed/>
                  <p:pic>
                    <p:nvPicPr>
                      <p:cNvPr id="5" name="Object 5">
                        <a:extLst>
                          <a:ext uri="{FF2B5EF4-FFF2-40B4-BE49-F238E27FC236}">
                            <a16:creationId xmlns:a16="http://schemas.microsoft.com/office/drawing/2014/main" id="{7D38C512-2060-4FE4-A4D0-B0A9C58DD653}"/>
                          </a:ext>
                        </a:extLst>
                      </p:cNvPr>
                      <p:cNvPicPr>
                        <a:picLocks noChangeAspect="1" noChangeArrowheads="1"/>
                      </p:cNvPicPr>
                      <p:nvPr/>
                    </p:nvPicPr>
                    <p:blipFill>
                      <a:blip r:embed="rId8"/>
                      <a:srcRect/>
                      <a:stretch>
                        <a:fillRect/>
                      </a:stretch>
                    </p:blipFill>
                    <p:spPr bwMode="auto">
                      <a:xfrm>
                        <a:off x="446088" y="1606777"/>
                        <a:ext cx="27622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5">
            <a:extLst>
              <a:ext uri="{FF2B5EF4-FFF2-40B4-BE49-F238E27FC236}">
                <a16:creationId xmlns:a16="http://schemas.microsoft.com/office/drawing/2014/main" id="{59C20F31-420D-4A5B-B24D-3545BFECA878}"/>
              </a:ext>
            </a:extLst>
          </p:cNvPr>
          <p:cNvGraphicFramePr>
            <a:graphicFrameLocks noChangeAspect="1"/>
          </p:cNvGraphicFramePr>
          <p:nvPr/>
        </p:nvGraphicFramePr>
        <p:xfrm>
          <a:off x="3262098" y="1179517"/>
          <a:ext cx="876300" cy="304800"/>
        </p:xfrm>
        <a:graphic>
          <a:graphicData uri="http://schemas.openxmlformats.org/presentationml/2006/ole">
            <mc:AlternateContent xmlns:mc="http://schemas.openxmlformats.org/markup-compatibility/2006">
              <mc:Choice xmlns:v="urn:schemas-microsoft-com:vml" Requires="v">
                <p:oleObj spid="_x0000_s44206" name="Equation" r:id="rId9" imgW="583920" imgH="203040" progId="Equation.DSMT4">
                  <p:embed/>
                </p:oleObj>
              </mc:Choice>
              <mc:Fallback>
                <p:oleObj name="Equation" r:id="rId9" imgW="583920" imgH="203040" progId="Equation.DSMT4">
                  <p:embed/>
                  <p:pic>
                    <p:nvPicPr>
                      <p:cNvPr id="6" name="Object 5">
                        <a:extLst>
                          <a:ext uri="{FF2B5EF4-FFF2-40B4-BE49-F238E27FC236}">
                            <a16:creationId xmlns:a16="http://schemas.microsoft.com/office/drawing/2014/main" id="{59C20F31-420D-4A5B-B24D-3545BFECA878}"/>
                          </a:ext>
                        </a:extLst>
                      </p:cNvPr>
                      <p:cNvPicPr>
                        <a:picLocks noChangeAspect="1" noChangeArrowheads="1"/>
                      </p:cNvPicPr>
                      <p:nvPr/>
                    </p:nvPicPr>
                    <p:blipFill>
                      <a:blip r:embed="rId10"/>
                      <a:srcRect/>
                      <a:stretch>
                        <a:fillRect/>
                      </a:stretch>
                    </p:blipFill>
                    <p:spPr bwMode="auto">
                      <a:xfrm>
                        <a:off x="3262098" y="1179517"/>
                        <a:ext cx="8763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 name="Rechteck 6">
            <a:extLst>
              <a:ext uri="{FF2B5EF4-FFF2-40B4-BE49-F238E27FC236}">
                <a16:creationId xmlns:a16="http://schemas.microsoft.com/office/drawing/2014/main" id="{84321752-0AAD-4A37-A925-A69CFF04590E}"/>
              </a:ext>
            </a:extLst>
          </p:cNvPr>
          <p:cNvSpPr/>
          <p:nvPr/>
        </p:nvSpPr>
        <p:spPr>
          <a:xfrm>
            <a:off x="259282" y="2225085"/>
            <a:ext cx="8275117" cy="2431435"/>
          </a:xfrm>
          <a:prstGeom prst="rect">
            <a:avLst/>
          </a:prstGeom>
        </p:spPr>
        <p:txBody>
          <a:bodyPr wrap="square">
            <a:spAutoFit/>
          </a:bodyPr>
          <a:lstStyle/>
          <a:p>
            <a:pPr eaLnBrk="1" hangingPunct="1"/>
            <a:r>
              <a:rPr lang="de-DE" altLang="de-DE"/>
              <a:t>Rayleigh-Jeans-Gesetz</a:t>
            </a:r>
            <a:r>
              <a:rPr lang="de-DE" altLang="de-DE" b="0"/>
              <a:t>: Die Energiedichte steigt mit </a:t>
            </a:r>
            <a:r>
              <a:rPr lang="de-DE" altLang="de-DE" b="0" i="1">
                <a:latin typeface="Symbol" panose="05050102010706020507" pitchFamily="18" charset="2"/>
              </a:rPr>
              <a:t>n </a:t>
            </a:r>
            <a:r>
              <a:rPr lang="de-DE" altLang="de-DE" b="0" baseline="30000"/>
              <a:t>2</a:t>
            </a:r>
            <a:r>
              <a:rPr lang="de-DE" altLang="de-DE" b="0"/>
              <a:t>  </a:t>
            </a:r>
          </a:p>
          <a:p>
            <a:pPr eaLnBrk="1" hangingPunct="1"/>
            <a:r>
              <a:rPr lang="de-DE" altLang="de-DE" b="0"/>
              <a:t>und führt somit zu einer beliebig hohen Energiedichte </a:t>
            </a:r>
          </a:p>
          <a:p>
            <a:pPr eaLnBrk="1" hangingPunct="1"/>
            <a:r>
              <a:rPr lang="de-DE" altLang="de-DE" b="0"/>
              <a:t>("Ultraviolett-Katastrophe"). </a:t>
            </a:r>
          </a:p>
          <a:p>
            <a:pPr eaLnBrk="1" hangingPunct="1"/>
            <a:endParaRPr lang="de-DE" altLang="de-DE" sz="800" b="0"/>
          </a:p>
          <a:p>
            <a:pPr eaLnBrk="1" hangingPunct="1"/>
            <a:r>
              <a:rPr lang="de-DE" altLang="de-DE"/>
              <a:t>Ausweg: </a:t>
            </a:r>
            <a:r>
              <a:rPr lang="de-DE" altLang="de-DE" b="0"/>
              <a:t>Energie einer Mode ist ganzahliges Vielfaches von </a:t>
            </a:r>
          </a:p>
          <a:p>
            <a:pPr eaLnBrk="1" hangingPunct="1"/>
            <a:r>
              <a:rPr lang="de-DE" altLang="de-DE"/>
              <a:t>Energiequanten</a:t>
            </a:r>
            <a:r>
              <a:rPr lang="de-DE" altLang="de-DE" b="0"/>
              <a:t>, die proportional zur jeweiligen Frequenz </a:t>
            </a:r>
          </a:p>
          <a:p>
            <a:pPr eaLnBrk="1" hangingPunct="1"/>
            <a:r>
              <a:rPr lang="de-DE" altLang="de-DE" b="0"/>
              <a:t>sind (Proportionalitätsfaktor </a:t>
            </a:r>
            <a:r>
              <a:rPr lang="de-DE" altLang="de-DE" b="0" i="1"/>
              <a:t>h</a:t>
            </a:r>
            <a:r>
              <a:rPr lang="de-DE" altLang="de-DE" b="0"/>
              <a:t>):</a:t>
            </a:r>
          </a:p>
          <a:p>
            <a:pPr eaLnBrk="1" hangingPunct="1"/>
            <a:endParaRPr lang="de-DE" altLang="de-DE" b="0"/>
          </a:p>
          <a:p>
            <a:pPr eaLnBrk="1" hangingPunct="1"/>
            <a:endParaRPr lang="de-DE" altLang="de-DE" b="0"/>
          </a:p>
          <a:p>
            <a:pPr eaLnBrk="1" hangingPunct="1"/>
            <a:endParaRPr lang="de-DE" altLang="de-DE" b="0"/>
          </a:p>
        </p:txBody>
      </p:sp>
      <p:pic>
        <p:nvPicPr>
          <p:cNvPr id="9" name="Picture 4" descr="http://upload.wikimedia.org/wikipedia/commons/thumb/9/92/James_Hopwood_Jeans.jpg/220px-James_Hopwood_Jeans.jpg">
            <a:extLst>
              <a:ext uri="{FF2B5EF4-FFF2-40B4-BE49-F238E27FC236}">
                <a16:creationId xmlns:a16="http://schemas.microsoft.com/office/drawing/2014/main" id="{76A04260-0140-41E0-97C8-69F344B553A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47184" y="1979387"/>
            <a:ext cx="114141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feld 11">
            <a:extLst>
              <a:ext uri="{FF2B5EF4-FFF2-40B4-BE49-F238E27FC236}">
                <a16:creationId xmlns:a16="http://schemas.microsoft.com/office/drawing/2014/main" id="{04966031-66AE-41C3-8B56-BCE363A9EBF6}"/>
              </a:ext>
            </a:extLst>
          </p:cNvPr>
          <p:cNvSpPr txBox="1">
            <a:spLocks noChangeArrowheads="1"/>
          </p:cNvSpPr>
          <p:nvPr/>
        </p:nvSpPr>
        <p:spPr bwMode="auto">
          <a:xfrm>
            <a:off x="5491456" y="3592287"/>
            <a:ext cx="13147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Sir James Jeans</a:t>
            </a:r>
          </a:p>
          <a:p>
            <a:pPr algn="ctr" eaLnBrk="1" hangingPunct="1"/>
            <a:r>
              <a:rPr lang="de-DE" altLang="de-DE" sz="1400" b="0"/>
              <a:t>(1877-1946) </a:t>
            </a:r>
          </a:p>
        </p:txBody>
      </p:sp>
      <p:pic>
        <p:nvPicPr>
          <p:cNvPr id="11" name="Picture 6" descr="File:John William Strutt.jpg">
            <a:extLst>
              <a:ext uri="{FF2B5EF4-FFF2-40B4-BE49-F238E27FC236}">
                <a16:creationId xmlns:a16="http://schemas.microsoft.com/office/drawing/2014/main" id="{5FC590F9-83C3-4041-9906-F2BAFF5EA7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98588" y="1985737"/>
            <a:ext cx="120332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feld 13">
            <a:extLst>
              <a:ext uri="{FF2B5EF4-FFF2-40B4-BE49-F238E27FC236}">
                <a16:creationId xmlns:a16="http://schemas.microsoft.com/office/drawing/2014/main" id="{84AED9B0-F566-44AF-8CE2-7E1996EE61A1}"/>
              </a:ext>
            </a:extLst>
          </p:cNvPr>
          <p:cNvSpPr txBox="1">
            <a:spLocks noChangeArrowheads="1"/>
          </p:cNvSpPr>
          <p:nvPr/>
        </p:nvSpPr>
        <p:spPr bwMode="auto">
          <a:xfrm>
            <a:off x="6734906" y="3612925"/>
            <a:ext cx="131799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John Strutt </a:t>
            </a:r>
          </a:p>
          <a:p>
            <a:pPr algn="ctr" eaLnBrk="1" hangingPunct="1"/>
            <a:r>
              <a:rPr lang="de-DE" altLang="de-DE" sz="1400" b="0"/>
              <a:t>Baron Rayleigh</a:t>
            </a:r>
          </a:p>
          <a:p>
            <a:pPr algn="ctr" eaLnBrk="1" hangingPunct="1"/>
            <a:r>
              <a:rPr lang="de-DE" altLang="de-DE" sz="1400" b="0"/>
              <a:t>(1842-1919) </a:t>
            </a:r>
          </a:p>
        </p:txBody>
      </p:sp>
      <p:pic>
        <p:nvPicPr>
          <p:cNvPr id="13" name="Picture 10" descr="File:Max Planck (1858-1947).jpg">
            <a:extLst>
              <a:ext uri="{FF2B5EF4-FFF2-40B4-BE49-F238E27FC236}">
                <a16:creationId xmlns:a16="http://schemas.microsoft.com/office/drawing/2014/main" id="{B27844BF-9549-471D-85ED-35E62DCBB13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89910" y="4539597"/>
            <a:ext cx="1207236" cy="16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feld 15">
            <a:extLst>
              <a:ext uri="{FF2B5EF4-FFF2-40B4-BE49-F238E27FC236}">
                <a16:creationId xmlns:a16="http://schemas.microsoft.com/office/drawing/2014/main" id="{704399A0-ABA5-467B-92E7-2FB70F541471}"/>
              </a:ext>
            </a:extLst>
          </p:cNvPr>
          <p:cNvSpPr txBox="1">
            <a:spLocks noChangeArrowheads="1"/>
          </p:cNvSpPr>
          <p:nvPr/>
        </p:nvSpPr>
        <p:spPr bwMode="auto">
          <a:xfrm>
            <a:off x="6868942" y="6234807"/>
            <a:ext cx="1080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Max Planck</a:t>
            </a:r>
          </a:p>
          <a:p>
            <a:pPr algn="ctr" eaLnBrk="1" hangingPunct="1"/>
            <a:r>
              <a:rPr lang="de-DE" altLang="de-DE" sz="1400" b="0"/>
              <a:t>(1858-1947)</a:t>
            </a:r>
          </a:p>
        </p:txBody>
      </p:sp>
      <p:graphicFrame>
        <p:nvGraphicFramePr>
          <p:cNvPr id="15" name="Object 6">
            <a:extLst>
              <a:ext uri="{FF2B5EF4-FFF2-40B4-BE49-F238E27FC236}">
                <a16:creationId xmlns:a16="http://schemas.microsoft.com/office/drawing/2014/main" id="{A6229719-8A5F-4EF3-9B43-2129D3A91D80}"/>
              </a:ext>
            </a:extLst>
          </p:cNvPr>
          <p:cNvGraphicFramePr>
            <a:graphicFrameLocks noChangeAspect="1"/>
          </p:cNvGraphicFramePr>
          <p:nvPr/>
        </p:nvGraphicFramePr>
        <p:xfrm>
          <a:off x="452927" y="3962651"/>
          <a:ext cx="1143000" cy="342900"/>
        </p:xfrm>
        <a:graphic>
          <a:graphicData uri="http://schemas.openxmlformats.org/presentationml/2006/ole">
            <mc:AlternateContent xmlns:mc="http://schemas.openxmlformats.org/markup-compatibility/2006">
              <mc:Choice xmlns:v="urn:schemas-microsoft-com:vml" Requires="v">
                <p:oleObj spid="_x0000_s44207" name="Equation" r:id="rId14" imgW="761760" imgH="228600" progId="Equation.DSMT4">
                  <p:embed/>
                </p:oleObj>
              </mc:Choice>
              <mc:Fallback>
                <p:oleObj name="Equation" r:id="rId14" imgW="761760" imgH="228600" progId="Equation.DSMT4">
                  <p:embed/>
                  <p:pic>
                    <p:nvPicPr>
                      <p:cNvPr id="15" name="Object 6">
                        <a:extLst>
                          <a:ext uri="{FF2B5EF4-FFF2-40B4-BE49-F238E27FC236}">
                            <a16:creationId xmlns:a16="http://schemas.microsoft.com/office/drawing/2014/main" id="{A6229719-8A5F-4EF3-9B43-2129D3A91D80}"/>
                          </a:ext>
                        </a:extLst>
                      </p:cNvPr>
                      <p:cNvPicPr>
                        <a:picLocks noChangeAspect="1" noChangeArrowheads="1"/>
                      </p:cNvPicPr>
                      <p:nvPr/>
                    </p:nvPicPr>
                    <p:blipFill>
                      <a:blip r:embed="rId15"/>
                      <a:srcRect/>
                      <a:stretch>
                        <a:fillRect/>
                      </a:stretch>
                    </p:blipFill>
                    <p:spPr bwMode="auto">
                      <a:xfrm>
                        <a:off x="452927" y="3962651"/>
                        <a:ext cx="11430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 name="Textfeld 15">
            <a:extLst>
              <a:ext uri="{FF2B5EF4-FFF2-40B4-BE49-F238E27FC236}">
                <a16:creationId xmlns:a16="http://schemas.microsoft.com/office/drawing/2014/main" id="{593796B4-F55B-499C-90D0-618D38AB3E20}"/>
              </a:ext>
            </a:extLst>
          </p:cNvPr>
          <p:cNvSpPr txBox="1">
            <a:spLocks noChangeArrowheads="1"/>
          </p:cNvSpPr>
          <p:nvPr/>
        </p:nvSpPr>
        <p:spPr bwMode="auto">
          <a:xfrm>
            <a:off x="1735542" y="3952560"/>
            <a:ext cx="130356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i="1"/>
              <a:t>n</a:t>
            </a:r>
            <a:r>
              <a:rPr lang="de-DE" altLang="de-DE" sz="1600" b="0"/>
              <a:t>: ganze Zahl</a:t>
            </a:r>
          </a:p>
        </p:txBody>
      </p:sp>
      <p:sp>
        <p:nvSpPr>
          <p:cNvPr id="17" name="Rechteck 16">
            <a:extLst>
              <a:ext uri="{FF2B5EF4-FFF2-40B4-BE49-F238E27FC236}">
                <a16:creationId xmlns:a16="http://schemas.microsoft.com/office/drawing/2014/main" id="{289DFA6E-C539-4E51-8C78-93118421E95B}"/>
              </a:ext>
            </a:extLst>
          </p:cNvPr>
          <p:cNvSpPr/>
          <p:nvPr/>
        </p:nvSpPr>
        <p:spPr>
          <a:xfrm>
            <a:off x="259282" y="4398079"/>
            <a:ext cx="6530628" cy="584775"/>
          </a:xfrm>
          <a:prstGeom prst="rect">
            <a:avLst/>
          </a:prstGeom>
        </p:spPr>
        <p:txBody>
          <a:bodyPr wrap="square">
            <a:spAutoFit/>
          </a:bodyPr>
          <a:lstStyle/>
          <a:p>
            <a:pPr eaLnBrk="1" hangingPunct="1"/>
            <a:r>
              <a:rPr lang="de-DE" altLang="de-DE" b="0"/>
              <a:t>Aber: Die Wahrscheinlichkeit </a:t>
            </a:r>
            <a:r>
              <a:rPr lang="de-DE" altLang="de-DE" b="0" i="1"/>
              <a:t>p</a:t>
            </a:r>
            <a:r>
              <a:rPr lang="de-DE" altLang="de-DE" b="0"/>
              <a:t> soll mit der Energie (d.h. mit der Zahl der Quanten </a:t>
            </a:r>
            <a:r>
              <a:rPr lang="de-DE" altLang="de-DE" b="0" i="1"/>
              <a:t>n</a:t>
            </a:r>
            <a:r>
              <a:rPr lang="de-DE" altLang="de-DE" b="0"/>
              <a:t>)  exponentiell abnehmen. Die mittlere Energie pro Mode ist dann</a:t>
            </a:r>
          </a:p>
        </p:txBody>
      </p:sp>
      <p:graphicFrame>
        <p:nvGraphicFramePr>
          <p:cNvPr id="18" name="Object 4">
            <a:extLst>
              <a:ext uri="{FF2B5EF4-FFF2-40B4-BE49-F238E27FC236}">
                <a16:creationId xmlns:a16="http://schemas.microsoft.com/office/drawing/2014/main" id="{ACC044D0-C88F-4F16-89DA-3A6FCD70959F}"/>
              </a:ext>
            </a:extLst>
          </p:cNvPr>
          <p:cNvGraphicFramePr>
            <a:graphicFrameLocks noChangeAspect="1"/>
          </p:cNvGraphicFramePr>
          <p:nvPr/>
        </p:nvGraphicFramePr>
        <p:xfrm>
          <a:off x="454025" y="4986338"/>
          <a:ext cx="4876800" cy="969962"/>
        </p:xfrm>
        <a:graphic>
          <a:graphicData uri="http://schemas.openxmlformats.org/presentationml/2006/ole">
            <mc:AlternateContent xmlns:mc="http://schemas.openxmlformats.org/markup-compatibility/2006">
              <mc:Choice xmlns:v="urn:schemas-microsoft-com:vml" Requires="v">
                <p:oleObj spid="_x0000_s44208" name="Equation" r:id="rId16" imgW="3251160" imgH="647640" progId="Equation.DSMT4">
                  <p:embed/>
                </p:oleObj>
              </mc:Choice>
              <mc:Fallback>
                <p:oleObj name="Equation" r:id="rId16" imgW="3251160" imgH="647640" progId="Equation.DSMT4">
                  <p:embed/>
                  <p:pic>
                    <p:nvPicPr>
                      <p:cNvPr id="18" name="Object 4">
                        <a:extLst>
                          <a:ext uri="{FF2B5EF4-FFF2-40B4-BE49-F238E27FC236}">
                            <a16:creationId xmlns:a16="http://schemas.microsoft.com/office/drawing/2014/main" id="{ACC044D0-C88F-4F16-89DA-3A6FCD70959F}"/>
                          </a:ext>
                        </a:extLst>
                      </p:cNvPr>
                      <p:cNvPicPr>
                        <a:picLocks noChangeAspect="1" noChangeArrowheads="1"/>
                      </p:cNvPicPr>
                      <p:nvPr/>
                    </p:nvPicPr>
                    <p:blipFill>
                      <a:blip r:embed="rId17"/>
                      <a:srcRect/>
                      <a:stretch>
                        <a:fillRect/>
                      </a:stretch>
                    </p:blipFill>
                    <p:spPr bwMode="auto">
                      <a:xfrm>
                        <a:off x="454025" y="4986338"/>
                        <a:ext cx="4876800"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feld 20">
            <a:extLst>
              <a:ext uri="{FF2B5EF4-FFF2-40B4-BE49-F238E27FC236}">
                <a16:creationId xmlns:a16="http://schemas.microsoft.com/office/drawing/2014/main" id="{A9820745-152F-4DCD-9371-0A8360E8F076}"/>
              </a:ext>
            </a:extLst>
          </p:cNvPr>
          <p:cNvSpPr txBox="1">
            <a:spLocks noChangeArrowheads="1"/>
          </p:cNvSpPr>
          <p:nvPr/>
        </p:nvSpPr>
        <p:spPr bwMode="auto">
          <a:xfrm>
            <a:off x="259282" y="5943761"/>
            <a:ext cx="6451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Der Zähler ist ein </a:t>
            </a:r>
            <a:r>
              <a:rPr lang="de-DE" altLang="de-DE" sz="1600"/>
              <a:t>Boltzmann-Faktor</a:t>
            </a:r>
            <a:r>
              <a:rPr lang="de-DE" altLang="de-DE" sz="1600" b="0"/>
              <a:t> wie in der kinetischen Gastheorie, </a:t>
            </a:r>
          </a:p>
          <a:p>
            <a:pPr eaLnBrk="1" hangingPunct="1"/>
            <a:r>
              <a:rPr lang="de-DE" altLang="de-DE" sz="1600" b="0"/>
              <a:t>der Nenner dient der Normierung (Summe aller Wahrscheinlichkeiten = 1). </a:t>
            </a:r>
          </a:p>
        </p:txBody>
      </p:sp>
      <p:pic>
        <p:nvPicPr>
          <p:cNvPr id="23" name="Audio 22">
            <a:hlinkClick r:id="" action="ppaction://media"/>
            <a:extLst>
              <a:ext uri="{FF2B5EF4-FFF2-40B4-BE49-F238E27FC236}">
                <a16:creationId xmlns:a16="http://schemas.microsoft.com/office/drawing/2014/main" id="{A4F38C28-1292-4657-B9C6-54CD26D8BF5D}"/>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889133774"/>
      </p:ext>
    </p:extLst>
  </p:cSld>
  <p:clrMapOvr>
    <a:masterClrMapping/>
  </p:clrMapOvr>
  <mc:AlternateContent xmlns:mc="http://schemas.openxmlformats.org/markup-compatibility/2006">
    <mc:Choice xmlns:p14="http://schemas.microsoft.com/office/powerpoint/2010/main" Requires="p14">
      <p:transition spd="slow" p14:dur="2000" advTm="73014"/>
    </mc:Choice>
    <mc:Fallback>
      <p:transition spd="slow" advTm="73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3">
            <a:extLst>
              <a:ext uri="{FF2B5EF4-FFF2-40B4-BE49-F238E27FC236}">
                <a16:creationId xmlns:a16="http://schemas.microsoft.com/office/drawing/2014/main" id="{D822A504-5763-4297-AFD4-80002BA9BA4B}"/>
              </a:ext>
            </a:extLst>
          </p:cNvPr>
          <p:cNvSpPr txBox="1">
            <a:spLocks noChangeArrowheads="1"/>
          </p:cNvSpPr>
          <p:nvPr/>
        </p:nvSpPr>
        <p:spPr bwMode="auto">
          <a:xfrm>
            <a:off x="259284" y="449633"/>
            <a:ext cx="53912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                    </a:t>
            </a:r>
            <a:r>
              <a:rPr lang="de-DE" sz="1600" b="0"/>
              <a:t>Abkürzungen: </a:t>
            </a:r>
          </a:p>
          <a:p>
            <a:endParaRPr lang="de-DE" sz="1600" b="0"/>
          </a:p>
          <a:p>
            <a:endParaRPr lang="de-DE" sz="800" b="0"/>
          </a:p>
        </p:txBody>
      </p:sp>
      <p:sp>
        <p:nvSpPr>
          <p:cNvPr id="2" name="Foliennummernplatzhalter 1">
            <a:extLst>
              <a:ext uri="{FF2B5EF4-FFF2-40B4-BE49-F238E27FC236}">
                <a16:creationId xmlns:a16="http://schemas.microsoft.com/office/drawing/2014/main" id="{8F063B68-FE88-49DA-904A-B65C3F1DCF95}"/>
              </a:ext>
            </a:extLst>
          </p:cNvPr>
          <p:cNvSpPr>
            <a:spLocks noGrp="1"/>
          </p:cNvSpPr>
          <p:nvPr>
            <p:ph type="sldNum" sz="quarter" idx="10"/>
          </p:nvPr>
        </p:nvSpPr>
        <p:spPr/>
        <p:txBody>
          <a:bodyPr/>
          <a:lstStyle/>
          <a:p>
            <a:fld id="{CE5A282B-6232-4A8B-8BFE-C72C4E4A21A0}" type="slidenum">
              <a:rPr lang="de-DE" smtClean="0"/>
              <a:t>26</a:t>
            </a:fld>
            <a:endParaRPr lang="de-DE"/>
          </a:p>
        </p:txBody>
      </p:sp>
      <p:graphicFrame>
        <p:nvGraphicFramePr>
          <p:cNvPr id="3" name="Object 6">
            <a:extLst>
              <a:ext uri="{FF2B5EF4-FFF2-40B4-BE49-F238E27FC236}">
                <a16:creationId xmlns:a16="http://schemas.microsoft.com/office/drawing/2014/main" id="{2F322D28-6B96-4E24-A3E1-4040D156D9E8}"/>
              </a:ext>
            </a:extLst>
          </p:cNvPr>
          <p:cNvGraphicFramePr>
            <a:graphicFrameLocks noChangeAspect="1"/>
          </p:cNvGraphicFramePr>
          <p:nvPr>
            <p:extLst>
              <p:ext uri="{D42A27DB-BD31-4B8C-83A1-F6EECF244321}">
                <p14:modId xmlns:p14="http://schemas.microsoft.com/office/powerpoint/2010/main" val="2246538651"/>
              </p:ext>
            </p:extLst>
          </p:nvPr>
        </p:nvGraphicFramePr>
        <p:xfrm>
          <a:off x="5683161" y="341349"/>
          <a:ext cx="2057400" cy="590220"/>
        </p:xfrm>
        <a:graphic>
          <a:graphicData uri="http://schemas.openxmlformats.org/presentationml/2006/ole">
            <mc:AlternateContent xmlns:mc="http://schemas.openxmlformats.org/markup-compatibility/2006">
              <mc:Choice xmlns:v="urn:schemas-microsoft-com:vml" Requires="v">
                <p:oleObj spid="_x0000_s40026" name="Equation" r:id="rId5" imgW="1371600" imgH="393480" progId="Equation.DSMT4">
                  <p:embed/>
                </p:oleObj>
              </mc:Choice>
              <mc:Fallback>
                <p:oleObj name="Equation" r:id="rId5" imgW="1371600" imgH="393480" progId="Equation.DSMT4">
                  <p:embed/>
                  <p:pic>
                    <p:nvPicPr>
                      <p:cNvPr id="2050" name="Object 6">
                        <a:extLst>
                          <a:ext uri="{FF2B5EF4-FFF2-40B4-BE49-F238E27FC236}">
                            <a16:creationId xmlns:a16="http://schemas.microsoft.com/office/drawing/2014/main" id="{2014CCDC-A457-4591-AC02-660922AF6F49}"/>
                          </a:ext>
                        </a:extLst>
                      </p:cNvPr>
                      <p:cNvPicPr>
                        <a:picLocks noChangeAspect="1" noChangeArrowheads="1"/>
                      </p:cNvPicPr>
                      <p:nvPr/>
                    </p:nvPicPr>
                    <p:blipFill>
                      <a:blip r:embed="rId6"/>
                      <a:srcRect/>
                      <a:stretch>
                        <a:fillRect/>
                      </a:stretch>
                    </p:blipFill>
                    <p:spPr bwMode="auto">
                      <a:xfrm>
                        <a:off x="5683161" y="341349"/>
                        <a:ext cx="2057400" cy="590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a:extLst>
              <a:ext uri="{FF2B5EF4-FFF2-40B4-BE49-F238E27FC236}">
                <a16:creationId xmlns:a16="http://schemas.microsoft.com/office/drawing/2014/main" id="{61FC8D57-229C-43CC-A3FA-EA17AEAC20F0}"/>
              </a:ext>
            </a:extLst>
          </p:cNvPr>
          <p:cNvGraphicFramePr>
            <a:graphicFrameLocks noChangeAspect="1"/>
          </p:cNvGraphicFramePr>
          <p:nvPr>
            <p:extLst>
              <p:ext uri="{D42A27DB-BD31-4B8C-83A1-F6EECF244321}">
                <p14:modId xmlns:p14="http://schemas.microsoft.com/office/powerpoint/2010/main" val="989473886"/>
              </p:ext>
            </p:extLst>
          </p:nvPr>
        </p:nvGraphicFramePr>
        <p:xfrm>
          <a:off x="334330" y="776288"/>
          <a:ext cx="2838450" cy="2552700"/>
        </p:xfrm>
        <a:graphic>
          <a:graphicData uri="http://schemas.openxmlformats.org/presentationml/2006/ole">
            <mc:AlternateContent xmlns:mc="http://schemas.openxmlformats.org/markup-compatibility/2006">
              <mc:Choice xmlns:v="urn:schemas-microsoft-com:vml" Requires="v">
                <p:oleObj spid="_x0000_s40027" name="Equation" r:id="rId7" imgW="1892160" imgH="1701720" progId="Equation.DSMT4">
                  <p:embed/>
                </p:oleObj>
              </mc:Choice>
              <mc:Fallback>
                <p:oleObj name="Equation" r:id="rId7" imgW="1892160" imgH="1701720" progId="Equation.DSMT4">
                  <p:embed/>
                  <p:pic>
                    <p:nvPicPr>
                      <p:cNvPr id="3" name="Object 6">
                        <a:extLst>
                          <a:ext uri="{FF2B5EF4-FFF2-40B4-BE49-F238E27FC236}">
                            <a16:creationId xmlns:a16="http://schemas.microsoft.com/office/drawing/2014/main" id="{2F322D28-6B96-4E24-A3E1-4040D156D9E8}"/>
                          </a:ext>
                        </a:extLst>
                      </p:cNvPr>
                      <p:cNvPicPr>
                        <a:picLocks noChangeAspect="1" noChangeArrowheads="1"/>
                      </p:cNvPicPr>
                      <p:nvPr/>
                    </p:nvPicPr>
                    <p:blipFill>
                      <a:blip r:embed="rId8"/>
                      <a:srcRect/>
                      <a:stretch>
                        <a:fillRect/>
                      </a:stretch>
                    </p:blipFill>
                    <p:spPr bwMode="auto">
                      <a:xfrm>
                        <a:off x="334330" y="776288"/>
                        <a:ext cx="2838450" cy="255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10" descr="File:Max Planck (1858-1947).jpg">
            <a:extLst>
              <a:ext uri="{FF2B5EF4-FFF2-40B4-BE49-F238E27FC236}">
                <a16:creationId xmlns:a16="http://schemas.microsoft.com/office/drawing/2014/main" id="{E78D68D1-42BE-4A32-BF36-6A5C8D5BD2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9910" y="4539597"/>
            <a:ext cx="1207236" cy="16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feld 15">
            <a:extLst>
              <a:ext uri="{FF2B5EF4-FFF2-40B4-BE49-F238E27FC236}">
                <a16:creationId xmlns:a16="http://schemas.microsoft.com/office/drawing/2014/main" id="{7985BF33-74CA-4AAE-80EB-1EA0AA8DDE5C}"/>
              </a:ext>
            </a:extLst>
          </p:cNvPr>
          <p:cNvSpPr txBox="1">
            <a:spLocks noChangeArrowheads="1"/>
          </p:cNvSpPr>
          <p:nvPr/>
        </p:nvSpPr>
        <p:spPr bwMode="auto">
          <a:xfrm>
            <a:off x="6868942" y="6234807"/>
            <a:ext cx="1080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Max Planck</a:t>
            </a:r>
          </a:p>
          <a:p>
            <a:pPr algn="ctr" eaLnBrk="1" hangingPunct="1"/>
            <a:r>
              <a:rPr lang="de-DE" altLang="de-DE" sz="1400" b="0"/>
              <a:t>(1858-1947)</a:t>
            </a:r>
          </a:p>
        </p:txBody>
      </p:sp>
      <p:pic>
        <p:nvPicPr>
          <p:cNvPr id="9" name="Audio 8">
            <a:hlinkClick r:id="" action="ppaction://media"/>
            <a:extLst>
              <a:ext uri="{FF2B5EF4-FFF2-40B4-BE49-F238E27FC236}">
                <a16:creationId xmlns:a16="http://schemas.microsoft.com/office/drawing/2014/main" id="{F20774BE-C6EC-48DF-9EB8-30BA7945D5F6}"/>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78463024"/>
      </p:ext>
    </p:extLst>
  </p:cSld>
  <p:clrMapOvr>
    <a:masterClrMapping/>
  </p:clrMapOvr>
  <mc:AlternateContent xmlns:mc="http://schemas.openxmlformats.org/markup-compatibility/2006">
    <mc:Choice xmlns:p14="http://schemas.microsoft.com/office/powerpoint/2010/main" Requires="p14">
      <p:transition spd="slow" p14:dur="2000" advTm="66231"/>
    </mc:Choice>
    <mc:Fallback>
      <p:transition spd="slow" advTm="66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3">
            <a:extLst>
              <a:ext uri="{FF2B5EF4-FFF2-40B4-BE49-F238E27FC236}">
                <a16:creationId xmlns:a16="http://schemas.microsoft.com/office/drawing/2014/main" id="{D822A504-5763-4297-AFD4-80002BA9BA4B}"/>
              </a:ext>
            </a:extLst>
          </p:cNvPr>
          <p:cNvSpPr txBox="1">
            <a:spLocks noChangeArrowheads="1"/>
          </p:cNvSpPr>
          <p:nvPr/>
        </p:nvSpPr>
        <p:spPr bwMode="auto">
          <a:xfrm>
            <a:off x="259284" y="449633"/>
            <a:ext cx="53912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                    </a:t>
            </a:r>
            <a:r>
              <a:rPr lang="de-DE" sz="1600" b="0"/>
              <a:t>Abkürzungen: </a:t>
            </a:r>
          </a:p>
          <a:p>
            <a:endParaRPr lang="de-DE" sz="1600" b="0"/>
          </a:p>
          <a:p>
            <a:endParaRPr lang="de-DE" sz="800" b="0"/>
          </a:p>
        </p:txBody>
      </p:sp>
      <p:sp>
        <p:nvSpPr>
          <p:cNvPr id="2" name="Foliennummernplatzhalter 1">
            <a:extLst>
              <a:ext uri="{FF2B5EF4-FFF2-40B4-BE49-F238E27FC236}">
                <a16:creationId xmlns:a16="http://schemas.microsoft.com/office/drawing/2014/main" id="{8F063B68-FE88-49DA-904A-B65C3F1DCF95}"/>
              </a:ext>
            </a:extLst>
          </p:cNvPr>
          <p:cNvSpPr>
            <a:spLocks noGrp="1"/>
          </p:cNvSpPr>
          <p:nvPr>
            <p:ph type="sldNum" sz="quarter" idx="10"/>
          </p:nvPr>
        </p:nvSpPr>
        <p:spPr/>
        <p:txBody>
          <a:bodyPr/>
          <a:lstStyle/>
          <a:p>
            <a:fld id="{CE5A282B-6232-4A8B-8BFE-C72C4E4A21A0}" type="slidenum">
              <a:rPr lang="de-DE" smtClean="0"/>
              <a:t>27</a:t>
            </a:fld>
            <a:endParaRPr lang="de-DE"/>
          </a:p>
        </p:txBody>
      </p:sp>
      <p:graphicFrame>
        <p:nvGraphicFramePr>
          <p:cNvPr id="3" name="Object 6">
            <a:extLst>
              <a:ext uri="{FF2B5EF4-FFF2-40B4-BE49-F238E27FC236}">
                <a16:creationId xmlns:a16="http://schemas.microsoft.com/office/drawing/2014/main" id="{2F322D28-6B96-4E24-A3E1-4040D156D9E8}"/>
              </a:ext>
            </a:extLst>
          </p:cNvPr>
          <p:cNvGraphicFramePr>
            <a:graphicFrameLocks noChangeAspect="1"/>
          </p:cNvGraphicFramePr>
          <p:nvPr/>
        </p:nvGraphicFramePr>
        <p:xfrm>
          <a:off x="5683161" y="341349"/>
          <a:ext cx="2057400" cy="590220"/>
        </p:xfrm>
        <a:graphic>
          <a:graphicData uri="http://schemas.openxmlformats.org/presentationml/2006/ole">
            <mc:AlternateContent xmlns:mc="http://schemas.openxmlformats.org/markup-compatibility/2006">
              <mc:Choice xmlns:v="urn:schemas-microsoft-com:vml" Requires="v">
                <p:oleObj spid="_x0000_s45200" name="Equation" r:id="rId5" imgW="1371600" imgH="393480" progId="Equation.DSMT4">
                  <p:embed/>
                </p:oleObj>
              </mc:Choice>
              <mc:Fallback>
                <p:oleObj name="Equation" r:id="rId5" imgW="1371600" imgH="393480" progId="Equation.DSMT4">
                  <p:embed/>
                  <p:pic>
                    <p:nvPicPr>
                      <p:cNvPr id="3" name="Object 6">
                        <a:extLst>
                          <a:ext uri="{FF2B5EF4-FFF2-40B4-BE49-F238E27FC236}">
                            <a16:creationId xmlns:a16="http://schemas.microsoft.com/office/drawing/2014/main" id="{2F322D28-6B96-4E24-A3E1-4040D156D9E8}"/>
                          </a:ext>
                        </a:extLst>
                      </p:cNvPr>
                      <p:cNvPicPr>
                        <a:picLocks noChangeAspect="1" noChangeArrowheads="1"/>
                      </p:cNvPicPr>
                      <p:nvPr/>
                    </p:nvPicPr>
                    <p:blipFill>
                      <a:blip r:embed="rId6"/>
                      <a:srcRect/>
                      <a:stretch>
                        <a:fillRect/>
                      </a:stretch>
                    </p:blipFill>
                    <p:spPr bwMode="auto">
                      <a:xfrm>
                        <a:off x="5683161" y="341349"/>
                        <a:ext cx="2057400" cy="590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a:extLst>
              <a:ext uri="{FF2B5EF4-FFF2-40B4-BE49-F238E27FC236}">
                <a16:creationId xmlns:a16="http://schemas.microsoft.com/office/drawing/2014/main" id="{61FC8D57-229C-43CC-A3FA-EA17AEAC20F0}"/>
              </a:ext>
            </a:extLst>
          </p:cNvPr>
          <p:cNvGraphicFramePr>
            <a:graphicFrameLocks noChangeAspect="1"/>
          </p:cNvGraphicFramePr>
          <p:nvPr/>
        </p:nvGraphicFramePr>
        <p:xfrm>
          <a:off x="334330" y="776288"/>
          <a:ext cx="2838450" cy="2552700"/>
        </p:xfrm>
        <a:graphic>
          <a:graphicData uri="http://schemas.openxmlformats.org/presentationml/2006/ole">
            <mc:AlternateContent xmlns:mc="http://schemas.openxmlformats.org/markup-compatibility/2006">
              <mc:Choice xmlns:v="urn:schemas-microsoft-com:vml" Requires="v">
                <p:oleObj spid="_x0000_s45201" name="Equation" r:id="rId7" imgW="1892160" imgH="1701720" progId="Equation.DSMT4">
                  <p:embed/>
                </p:oleObj>
              </mc:Choice>
              <mc:Fallback>
                <p:oleObj name="Equation" r:id="rId7" imgW="1892160" imgH="1701720" progId="Equation.DSMT4">
                  <p:embed/>
                  <p:pic>
                    <p:nvPicPr>
                      <p:cNvPr id="4" name="Object 6">
                        <a:extLst>
                          <a:ext uri="{FF2B5EF4-FFF2-40B4-BE49-F238E27FC236}">
                            <a16:creationId xmlns:a16="http://schemas.microsoft.com/office/drawing/2014/main" id="{61FC8D57-229C-43CC-A3FA-EA17AEAC20F0}"/>
                          </a:ext>
                        </a:extLst>
                      </p:cNvPr>
                      <p:cNvPicPr>
                        <a:picLocks noChangeAspect="1" noChangeArrowheads="1"/>
                      </p:cNvPicPr>
                      <p:nvPr/>
                    </p:nvPicPr>
                    <p:blipFill>
                      <a:blip r:embed="rId8"/>
                      <a:srcRect/>
                      <a:stretch>
                        <a:fillRect/>
                      </a:stretch>
                    </p:blipFill>
                    <p:spPr bwMode="auto">
                      <a:xfrm>
                        <a:off x="334330" y="776288"/>
                        <a:ext cx="2838450" cy="255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10" descr="File:Max Planck (1858-1947).jpg">
            <a:extLst>
              <a:ext uri="{FF2B5EF4-FFF2-40B4-BE49-F238E27FC236}">
                <a16:creationId xmlns:a16="http://schemas.microsoft.com/office/drawing/2014/main" id="{E78D68D1-42BE-4A32-BF36-6A5C8D5BD2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9910" y="4539597"/>
            <a:ext cx="1207236" cy="16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feld 15">
            <a:extLst>
              <a:ext uri="{FF2B5EF4-FFF2-40B4-BE49-F238E27FC236}">
                <a16:creationId xmlns:a16="http://schemas.microsoft.com/office/drawing/2014/main" id="{7985BF33-74CA-4AAE-80EB-1EA0AA8DDE5C}"/>
              </a:ext>
            </a:extLst>
          </p:cNvPr>
          <p:cNvSpPr txBox="1">
            <a:spLocks noChangeArrowheads="1"/>
          </p:cNvSpPr>
          <p:nvPr/>
        </p:nvSpPr>
        <p:spPr bwMode="auto">
          <a:xfrm>
            <a:off x="6868942" y="6234807"/>
            <a:ext cx="1080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Max Planck</a:t>
            </a:r>
          </a:p>
          <a:p>
            <a:pPr algn="ctr" eaLnBrk="1" hangingPunct="1"/>
            <a:r>
              <a:rPr lang="de-DE" altLang="de-DE" sz="1400" b="0"/>
              <a:t>(1858-1947)</a:t>
            </a:r>
          </a:p>
        </p:txBody>
      </p:sp>
      <p:graphicFrame>
        <p:nvGraphicFramePr>
          <p:cNvPr id="8" name="Object 6">
            <a:extLst>
              <a:ext uri="{FF2B5EF4-FFF2-40B4-BE49-F238E27FC236}">
                <a16:creationId xmlns:a16="http://schemas.microsoft.com/office/drawing/2014/main" id="{4AA0779F-6467-470D-909A-5B4D9595CB3D}"/>
              </a:ext>
            </a:extLst>
          </p:cNvPr>
          <p:cNvGraphicFramePr>
            <a:graphicFrameLocks noChangeAspect="1"/>
          </p:cNvGraphicFramePr>
          <p:nvPr/>
        </p:nvGraphicFramePr>
        <p:xfrm>
          <a:off x="3963382" y="2348224"/>
          <a:ext cx="3543300" cy="647700"/>
        </p:xfrm>
        <a:graphic>
          <a:graphicData uri="http://schemas.openxmlformats.org/presentationml/2006/ole">
            <mc:AlternateContent xmlns:mc="http://schemas.openxmlformats.org/markup-compatibility/2006">
              <mc:Choice xmlns:v="urn:schemas-microsoft-com:vml" Requires="v">
                <p:oleObj spid="_x0000_s45202" name="Equation" r:id="rId10" imgW="2361960" imgH="431640" progId="Equation.DSMT4">
                  <p:embed/>
                </p:oleObj>
              </mc:Choice>
              <mc:Fallback>
                <p:oleObj name="Equation" r:id="rId10" imgW="2361960" imgH="431640" progId="Equation.DSMT4">
                  <p:embed/>
                  <p:pic>
                    <p:nvPicPr>
                      <p:cNvPr id="8" name="Object 6">
                        <a:extLst>
                          <a:ext uri="{FF2B5EF4-FFF2-40B4-BE49-F238E27FC236}">
                            <a16:creationId xmlns:a16="http://schemas.microsoft.com/office/drawing/2014/main" id="{4AA0779F-6467-470D-909A-5B4D9595CB3D}"/>
                          </a:ext>
                        </a:extLst>
                      </p:cNvPr>
                      <p:cNvPicPr>
                        <a:picLocks noChangeAspect="1" noChangeArrowheads="1"/>
                      </p:cNvPicPr>
                      <p:nvPr/>
                    </p:nvPicPr>
                    <p:blipFill>
                      <a:blip r:embed="rId11"/>
                      <a:srcRect/>
                      <a:stretch>
                        <a:fillRect/>
                      </a:stretch>
                    </p:blipFill>
                    <p:spPr bwMode="auto">
                      <a:xfrm>
                        <a:off x="3963382" y="2348224"/>
                        <a:ext cx="35433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feld 8">
            <a:extLst>
              <a:ext uri="{FF2B5EF4-FFF2-40B4-BE49-F238E27FC236}">
                <a16:creationId xmlns:a16="http://schemas.microsoft.com/office/drawing/2014/main" id="{BACE65FF-BE68-4A9E-8142-6F516DE1C96F}"/>
              </a:ext>
            </a:extLst>
          </p:cNvPr>
          <p:cNvSpPr txBox="1"/>
          <p:nvPr/>
        </p:nvSpPr>
        <p:spPr>
          <a:xfrm>
            <a:off x="3826506" y="2049312"/>
            <a:ext cx="3852337" cy="800219"/>
          </a:xfrm>
          <a:prstGeom prst="rect">
            <a:avLst/>
          </a:prstGeom>
          <a:noFill/>
        </p:spPr>
        <p:txBody>
          <a:bodyPr wrap="none" rtlCol="0">
            <a:spAutoFit/>
          </a:bodyPr>
          <a:lstStyle/>
          <a:p>
            <a:r>
              <a:rPr lang="de-DE" sz="1400" b="0"/>
              <a:t>Im Zähler und Nenner jeweils geometrische Reihe </a:t>
            </a:r>
          </a:p>
          <a:p>
            <a:endParaRPr lang="de-DE" b="0"/>
          </a:p>
          <a:p>
            <a:r>
              <a:rPr lang="de-DE" b="0"/>
              <a:t>                            für</a:t>
            </a:r>
          </a:p>
        </p:txBody>
      </p:sp>
      <p:graphicFrame>
        <p:nvGraphicFramePr>
          <p:cNvPr id="10" name="Object 6">
            <a:extLst>
              <a:ext uri="{FF2B5EF4-FFF2-40B4-BE49-F238E27FC236}">
                <a16:creationId xmlns:a16="http://schemas.microsoft.com/office/drawing/2014/main" id="{F6AA4F14-800A-491E-995D-39423C854C87}"/>
              </a:ext>
            </a:extLst>
          </p:cNvPr>
          <p:cNvGraphicFramePr>
            <a:graphicFrameLocks noChangeAspect="1"/>
          </p:cNvGraphicFramePr>
          <p:nvPr/>
        </p:nvGraphicFramePr>
        <p:xfrm>
          <a:off x="344334" y="3356072"/>
          <a:ext cx="7410450" cy="762000"/>
        </p:xfrm>
        <a:graphic>
          <a:graphicData uri="http://schemas.openxmlformats.org/presentationml/2006/ole">
            <mc:AlternateContent xmlns:mc="http://schemas.openxmlformats.org/markup-compatibility/2006">
              <mc:Choice xmlns:v="urn:schemas-microsoft-com:vml" Requires="v">
                <p:oleObj spid="_x0000_s45203" name="Equation" r:id="rId12" imgW="4940280" imgH="507960" progId="Equation.DSMT4">
                  <p:embed/>
                </p:oleObj>
              </mc:Choice>
              <mc:Fallback>
                <p:oleObj name="Equation" r:id="rId12" imgW="4940280" imgH="507960" progId="Equation.DSMT4">
                  <p:embed/>
                  <p:pic>
                    <p:nvPicPr>
                      <p:cNvPr id="10" name="Object 6">
                        <a:extLst>
                          <a:ext uri="{FF2B5EF4-FFF2-40B4-BE49-F238E27FC236}">
                            <a16:creationId xmlns:a16="http://schemas.microsoft.com/office/drawing/2014/main" id="{F6AA4F14-800A-491E-995D-39423C854C87}"/>
                          </a:ext>
                        </a:extLst>
                      </p:cNvPr>
                      <p:cNvPicPr>
                        <a:picLocks noChangeAspect="1" noChangeArrowheads="1"/>
                      </p:cNvPicPr>
                      <p:nvPr/>
                    </p:nvPicPr>
                    <p:blipFill>
                      <a:blip r:embed="rId13"/>
                      <a:srcRect/>
                      <a:stretch>
                        <a:fillRect/>
                      </a:stretch>
                    </p:blipFill>
                    <p:spPr bwMode="auto">
                      <a:xfrm>
                        <a:off x="344334" y="3356072"/>
                        <a:ext cx="741045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 name="Audio 12">
            <a:hlinkClick r:id="" action="ppaction://media"/>
            <a:extLst>
              <a:ext uri="{FF2B5EF4-FFF2-40B4-BE49-F238E27FC236}">
                <a16:creationId xmlns:a16="http://schemas.microsoft.com/office/drawing/2014/main" id="{A82B0E56-338A-45D2-9C02-7502195913E9}"/>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756243648"/>
      </p:ext>
    </p:extLst>
  </p:cSld>
  <p:clrMapOvr>
    <a:masterClrMapping/>
  </p:clrMapOvr>
  <mc:AlternateContent xmlns:mc="http://schemas.openxmlformats.org/markup-compatibility/2006">
    <mc:Choice xmlns:p14="http://schemas.microsoft.com/office/powerpoint/2010/main" Requires="p14">
      <p:transition spd="slow" p14:dur="2000" advTm="86965"/>
    </mc:Choice>
    <mc:Fallback>
      <p:transition spd="slow" advTm="86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3">
            <a:extLst>
              <a:ext uri="{FF2B5EF4-FFF2-40B4-BE49-F238E27FC236}">
                <a16:creationId xmlns:a16="http://schemas.microsoft.com/office/drawing/2014/main" id="{D822A504-5763-4297-AFD4-80002BA9BA4B}"/>
              </a:ext>
            </a:extLst>
          </p:cNvPr>
          <p:cNvSpPr txBox="1">
            <a:spLocks noChangeArrowheads="1"/>
          </p:cNvSpPr>
          <p:nvPr/>
        </p:nvSpPr>
        <p:spPr bwMode="auto">
          <a:xfrm>
            <a:off x="259284" y="449633"/>
            <a:ext cx="539121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Spektrum des Schwarzen Körpers                    </a:t>
            </a:r>
            <a:r>
              <a:rPr lang="de-DE" sz="1600" b="0"/>
              <a:t>Abkürzungen: </a:t>
            </a:r>
          </a:p>
          <a:p>
            <a:endParaRPr lang="de-DE" sz="1600" b="0"/>
          </a:p>
          <a:p>
            <a:endParaRPr lang="de-DE" sz="800" b="0"/>
          </a:p>
        </p:txBody>
      </p:sp>
      <p:sp>
        <p:nvSpPr>
          <p:cNvPr id="2" name="Foliennummernplatzhalter 1">
            <a:extLst>
              <a:ext uri="{FF2B5EF4-FFF2-40B4-BE49-F238E27FC236}">
                <a16:creationId xmlns:a16="http://schemas.microsoft.com/office/drawing/2014/main" id="{8F063B68-FE88-49DA-904A-B65C3F1DCF95}"/>
              </a:ext>
            </a:extLst>
          </p:cNvPr>
          <p:cNvSpPr>
            <a:spLocks noGrp="1"/>
          </p:cNvSpPr>
          <p:nvPr>
            <p:ph type="sldNum" sz="quarter" idx="10"/>
          </p:nvPr>
        </p:nvSpPr>
        <p:spPr/>
        <p:txBody>
          <a:bodyPr/>
          <a:lstStyle/>
          <a:p>
            <a:fld id="{CE5A282B-6232-4A8B-8BFE-C72C4E4A21A0}" type="slidenum">
              <a:rPr lang="de-DE" smtClean="0"/>
              <a:t>28</a:t>
            </a:fld>
            <a:endParaRPr lang="de-DE"/>
          </a:p>
        </p:txBody>
      </p:sp>
      <p:graphicFrame>
        <p:nvGraphicFramePr>
          <p:cNvPr id="3" name="Object 6">
            <a:extLst>
              <a:ext uri="{FF2B5EF4-FFF2-40B4-BE49-F238E27FC236}">
                <a16:creationId xmlns:a16="http://schemas.microsoft.com/office/drawing/2014/main" id="{2F322D28-6B96-4E24-A3E1-4040D156D9E8}"/>
              </a:ext>
            </a:extLst>
          </p:cNvPr>
          <p:cNvGraphicFramePr>
            <a:graphicFrameLocks noChangeAspect="1"/>
          </p:cNvGraphicFramePr>
          <p:nvPr/>
        </p:nvGraphicFramePr>
        <p:xfrm>
          <a:off x="5683161" y="341349"/>
          <a:ext cx="2057400" cy="590220"/>
        </p:xfrm>
        <a:graphic>
          <a:graphicData uri="http://schemas.openxmlformats.org/presentationml/2006/ole">
            <mc:AlternateContent xmlns:mc="http://schemas.openxmlformats.org/markup-compatibility/2006">
              <mc:Choice xmlns:v="urn:schemas-microsoft-com:vml" Requires="v">
                <p:oleObj spid="_x0000_s46298" name="Equation" r:id="rId5" imgW="1371600" imgH="393480" progId="Equation.DSMT4">
                  <p:embed/>
                </p:oleObj>
              </mc:Choice>
              <mc:Fallback>
                <p:oleObj name="Equation" r:id="rId5" imgW="1371600" imgH="393480" progId="Equation.DSMT4">
                  <p:embed/>
                  <p:pic>
                    <p:nvPicPr>
                      <p:cNvPr id="3" name="Object 6">
                        <a:extLst>
                          <a:ext uri="{FF2B5EF4-FFF2-40B4-BE49-F238E27FC236}">
                            <a16:creationId xmlns:a16="http://schemas.microsoft.com/office/drawing/2014/main" id="{2F322D28-6B96-4E24-A3E1-4040D156D9E8}"/>
                          </a:ext>
                        </a:extLst>
                      </p:cNvPr>
                      <p:cNvPicPr>
                        <a:picLocks noChangeAspect="1" noChangeArrowheads="1"/>
                      </p:cNvPicPr>
                      <p:nvPr/>
                    </p:nvPicPr>
                    <p:blipFill>
                      <a:blip r:embed="rId6"/>
                      <a:srcRect/>
                      <a:stretch>
                        <a:fillRect/>
                      </a:stretch>
                    </p:blipFill>
                    <p:spPr bwMode="auto">
                      <a:xfrm>
                        <a:off x="5683161" y="341349"/>
                        <a:ext cx="2057400" cy="590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 name="Object 6">
            <a:extLst>
              <a:ext uri="{FF2B5EF4-FFF2-40B4-BE49-F238E27FC236}">
                <a16:creationId xmlns:a16="http://schemas.microsoft.com/office/drawing/2014/main" id="{61FC8D57-229C-43CC-A3FA-EA17AEAC20F0}"/>
              </a:ext>
            </a:extLst>
          </p:cNvPr>
          <p:cNvGraphicFramePr>
            <a:graphicFrameLocks noChangeAspect="1"/>
          </p:cNvGraphicFramePr>
          <p:nvPr/>
        </p:nvGraphicFramePr>
        <p:xfrm>
          <a:off x="334330" y="776288"/>
          <a:ext cx="2838450" cy="2552700"/>
        </p:xfrm>
        <a:graphic>
          <a:graphicData uri="http://schemas.openxmlformats.org/presentationml/2006/ole">
            <mc:AlternateContent xmlns:mc="http://schemas.openxmlformats.org/markup-compatibility/2006">
              <mc:Choice xmlns:v="urn:schemas-microsoft-com:vml" Requires="v">
                <p:oleObj spid="_x0000_s46299" name="Equation" r:id="rId7" imgW="1892160" imgH="1701720" progId="Equation.DSMT4">
                  <p:embed/>
                </p:oleObj>
              </mc:Choice>
              <mc:Fallback>
                <p:oleObj name="Equation" r:id="rId7" imgW="1892160" imgH="1701720" progId="Equation.DSMT4">
                  <p:embed/>
                  <p:pic>
                    <p:nvPicPr>
                      <p:cNvPr id="4" name="Object 6">
                        <a:extLst>
                          <a:ext uri="{FF2B5EF4-FFF2-40B4-BE49-F238E27FC236}">
                            <a16:creationId xmlns:a16="http://schemas.microsoft.com/office/drawing/2014/main" id="{61FC8D57-229C-43CC-A3FA-EA17AEAC20F0}"/>
                          </a:ext>
                        </a:extLst>
                      </p:cNvPr>
                      <p:cNvPicPr>
                        <a:picLocks noChangeAspect="1" noChangeArrowheads="1"/>
                      </p:cNvPicPr>
                      <p:nvPr/>
                    </p:nvPicPr>
                    <p:blipFill>
                      <a:blip r:embed="rId8"/>
                      <a:srcRect/>
                      <a:stretch>
                        <a:fillRect/>
                      </a:stretch>
                    </p:blipFill>
                    <p:spPr bwMode="auto">
                      <a:xfrm>
                        <a:off x="334330" y="776288"/>
                        <a:ext cx="2838450" cy="2552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10" descr="File:Max Planck (1858-1947).jpg">
            <a:extLst>
              <a:ext uri="{FF2B5EF4-FFF2-40B4-BE49-F238E27FC236}">
                <a16:creationId xmlns:a16="http://schemas.microsoft.com/office/drawing/2014/main" id="{E78D68D1-42BE-4A32-BF36-6A5C8D5BD2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89910" y="4539597"/>
            <a:ext cx="1207236" cy="16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feld 15">
            <a:extLst>
              <a:ext uri="{FF2B5EF4-FFF2-40B4-BE49-F238E27FC236}">
                <a16:creationId xmlns:a16="http://schemas.microsoft.com/office/drawing/2014/main" id="{7985BF33-74CA-4AAE-80EB-1EA0AA8DDE5C}"/>
              </a:ext>
            </a:extLst>
          </p:cNvPr>
          <p:cNvSpPr txBox="1">
            <a:spLocks noChangeArrowheads="1"/>
          </p:cNvSpPr>
          <p:nvPr/>
        </p:nvSpPr>
        <p:spPr bwMode="auto">
          <a:xfrm>
            <a:off x="6868942" y="6234807"/>
            <a:ext cx="1080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Max Planck</a:t>
            </a:r>
          </a:p>
          <a:p>
            <a:pPr algn="ctr" eaLnBrk="1" hangingPunct="1"/>
            <a:r>
              <a:rPr lang="de-DE" altLang="de-DE" sz="1400" b="0"/>
              <a:t>(1858-1947)</a:t>
            </a:r>
          </a:p>
        </p:txBody>
      </p:sp>
      <p:graphicFrame>
        <p:nvGraphicFramePr>
          <p:cNvPr id="8" name="Object 6">
            <a:extLst>
              <a:ext uri="{FF2B5EF4-FFF2-40B4-BE49-F238E27FC236}">
                <a16:creationId xmlns:a16="http://schemas.microsoft.com/office/drawing/2014/main" id="{4AA0779F-6467-470D-909A-5B4D9595CB3D}"/>
              </a:ext>
            </a:extLst>
          </p:cNvPr>
          <p:cNvGraphicFramePr>
            <a:graphicFrameLocks noChangeAspect="1"/>
          </p:cNvGraphicFramePr>
          <p:nvPr/>
        </p:nvGraphicFramePr>
        <p:xfrm>
          <a:off x="3963382" y="2348224"/>
          <a:ext cx="3543300" cy="647700"/>
        </p:xfrm>
        <a:graphic>
          <a:graphicData uri="http://schemas.openxmlformats.org/presentationml/2006/ole">
            <mc:AlternateContent xmlns:mc="http://schemas.openxmlformats.org/markup-compatibility/2006">
              <mc:Choice xmlns:v="urn:schemas-microsoft-com:vml" Requires="v">
                <p:oleObj spid="_x0000_s46300" name="Equation" r:id="rId10" imgW="2361960" imgH="431640" progId="Equation.DSMT4">
                  <p:embed/>
                </p:oleObj>
              </mc:Choice>
              <mc:Fallback>
                <p:oleObj name="Equation" r:id="rId10" imgW="2361960" imgH="431640" progId="Equation.DSMT4">
                  <p:embed/>
                  <p:pic>
                    <p:nvPicPr>
                      <p:cNvPr id="8" name="Object 6">
                        <a:extLst>
                          <a:ext uri="{FF2B5EF4-FFF2-40B4-BE49-F238E27FC236}">
                            <a16:creationId xmlns:a16="http://schemas.microsoft.com/office/drawing/2014/main" id="{4AA0779F-6467-470D-909A-5B4D9595CB3D}"/>
                          </a:ext>
                        </a:extLst>
                      </p:cNvPr>
                      <p:cNvPicPr>
                        <a:picLocks noChangeAspect="1" noChangeArrowheads="1"/>
                      </p:cNvPicPr>
                      <p:nvPr/>
                    </p:nvPicPr>
                    <p:blipFill>
                      <a:blip r:embed="rId11"/>
                      <a:srcRect/>
                      <a:stretch>
                        <a:fillRect/>
                      </a:stretch>
                    </p:blipFill>
                    <p:spPr bwMode="auto">
                      <a:xfrm>
                        <a:off x="3963382" y="2348224"/>
                        <a:ext cx="35433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Textfeld 8">
            <a:extLst>
              <a:ext uri="{FF2B5EF4-FFF2-40B4-BE49-F238E27FC236}">
                <a16:creationId xmlns:a16="http://schemas.microsoft.com/office/drawing/2014/main" id="{BACE65FF-BE68-4A9E-8142-6F516DE1C96F}"/>
              </a:ext>
            </a:extLst>
          </p:cNvPr>
          <p:cNvSpPr txBox="1"/>
          <p:nvPr/>
        </p:nvSpPr>
        <p:spPr>
          <a:xfrm>
            <a:off x="3826506" y="2049312"/>
            <a:ext cx="3852337" cy="800219"/>
          </a:xfrm>
          <a:prstGeom prst="rect">
            <a:avLst/>
          </a:prstGeom>
          <a:noFill/>
        </p:spPr>
        <p:txBody>
          <a:bodyPr wrap="none" rtlCol="0">
            <a:spAutoFit/>
          </a:bodyPr>
          <a:lstStyle/>
          <a:p>
            <a:r>
              <a:rPr lang="de-DE" sz="1400" b="0"/>
              <a:t>Im Zähler und Nenner jeweils geometrische Reihe </a:t>
            </a:r>
          </a:p>
          <a:p>
            <a:endParaRPr lang="de-DE" b="0"/>
          </a:p>
          <a:p>
            <a:r>
              <a:rPr lang="de-DE" b="0"/>
              <a:t>                            für</a:t>
            </a:r>
          </a:p>
        </p:txBody>
      </p:sp>
      <p:graphicFrame>
        <p:nvGraphicFramePr>
          <p:cNvPr id="10" name="Object 6">
            <a:extLst>
              <a:ext uri="{FF2B5EF4-FFF2-40B4-BE49-F238E27FC236}">
                <a16:creationId xmlns:a16="http://schemas.microsoft.com/office/drawing/2014/main" id="{F6AA4F14-800A-491E-995D-39423C854C87}"/>
              </a:ext>
            </a:extLst>
          </p:cNvPr>
          <p:cNvGraphicFramePr>
            <a:graphicFrameLocks noChangeAspect="1"/>
          </p:cNvGraphicFramePr>
          <p:nvPr/>
        </p:nvGraphicFramePr>
        <p:xfrm>
          <a:off x="344334" y="3356072"/>
          <a:ext cx="7410450" cy="762000"/>
        </p:xfrm>
        <a:graphic>
          <a:graphicData uri="http://schemas.openxmlformats.org/presentationml/2006/ole">
            <mc:AlternateContent xmlns:mc="http://schemas.openxmlformats.org/markup-compatibility/2006">
              <mc:Choice xmlns:v="urn:schemas-microsoft-com:vml" Requires="v">
                <p:oleObj spid="_x0000_s46301" name="Equation" r:id="rId12" imgW="4940280" imgH="507960" progId="Equation.DSMT4">
                  <p:embed/>
                </p:oleObj>
              </mc:Choice>
              <mc:Fallback>
                <p:oleObj name="Equation" r:id="rId12" imgW="4940280" imgH="507960" progId="Equation.DSMT4">
                  <p:embed/>
                  <p:pic>
                    <p:nvPicPr>
                      <p:cNvPr id="10" name="Object 6">
                        <a:extLst>
                          <a:ext uri="{FF2B5EF4-FFF2-40B4-BE49-F238E27FC236}">
                            <a16:creationId xmlns:a16="http://schemas.microsoft.com/office/drawing/2014/main" id="{F6AA4F14-800A-491E-995D-39423C854C87}"/>
                          </a:ext>
                        </a:extLst>
                      </p:cNvPr>
                      <p:cNvPicPr>
                        <a:picLocks noChangeAspect="1" noChangeArrowheads="1"/>
                      </p:cNvPicPr>
                      <p:nvPr/>
                    </p:nvPicPr>
                    <p:blipFill>
                      <a:blip r:embed="rId13"/>
                      <a:srcRect/>
                      <a:stretch>
                        <a:fillRect/>
                      </a:stretch>
                    </p:blipFill>
                    <p:spPr bwMode="auto">
                      <a:xfrm>
                        <a:off x="344334" y="3356072"/>
                        <a:ext cx="7410450" cy="76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9">
            <a:extLst>
              <a:ext uri="{FF2B5EF4-FFF2-40B4-BE49-F238E27FC236}">
                <a16:creationId xmlns:a16="http://schemas.microsoft.com/office/drawing/2014/main" id="{53C16ECF-E88E-4FA0-A6F1-72F2B336A9BF}"/>
              </a:ext>
            </a:extLst>
          </p:cNvPr>
          <p:cNvGraphicFramePr>
            <a:graphicFrameLocks noChangeAspect="1"/>
          </p:cNvGraphicFramePr>
          <p:nvPr/>
        </p:nvGraphicFramePr>
        <p:xfrm>
          <a:off x="344334" y="4556311"/>
          <a:ext cx="3561840" cy="666360"/>
        </p:xfrm>
        <a:graphic>
          <a:graphicData uri="http://schemas.openxmlformats.org/presentationml/2006/ole">
            <mc:AlternateContent xmlns:mc="http://schemas.openxmlformats.org/markup-compatibility/2006">
              <mc:Choice xmlns:v="urn:schemas-microsoft-com:vml" Requires="v">
                <p:oleObj spid="_x0000_s46302" name="Equation" r:id="rId14" imgW="2374560" imgH="444240" progId="Equation.DSMT4">
                  <p:embed/>
                </p:oleObj>
              </mc:Choice>
              <mc:Fallback>
                <p:oleObj name="Equation" r:id="rId14" imgW="2374560" imgH="444240" progId="Equation.DSMT4">
                  <p:embed/>
                  <p:pic>
                    <p:nvPicPr>
                      <p:cNvPr id="13" name="Object 9">
                        <a:extLst>
                          <a:ext uri="{FF2B5EF4-FFF2-40B4-BE49-F238E27FC236}">
                            <a16:creationId xmlns:a16="http://schemas.microsoft.com/office/drawing/2014/main" id="{53C16ECF-E88E-4FA0-A6F1-72F2B336A9BF}"/>
                          </a:ext>
                        </a:extLst>
                      </p:cNvPr>
                      <p:cNvPicPr>
                        <a:picLocks noChangeAspect="1" noChangeArrowheads="1"/>
                      </p:cNvPicPr>
                      <p:nvPr/>
                    </p:nvPicPr>
                    <p:blipFill>
                      <a:blip r:embed="rId15"/>
                      <a:srcRect/>
                      <a:stretch>
                        <a:fillRect/>
                      </a:stretch>
                    </p:blipFill>
                    <p:spPr bwMode="auto">
                      <a:xfrm>
                        <a:off x="344334" y="4556311"/>
                        <a:ext cx="3561840" cy="666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feld 13">
            <a:extLst>
              <a:ext uri="{FF2B5EF4-FFF2-40B4-BE49-F238E27FC236}">
                <a16:creationId xmlns:a16="http://schemas.microsoft.com/office/drawing/2014/main" id="{781DCC7D-2F84-46E2-9298-7EB7C441FED3}"/>
              </a:ext>
            </a:extLst>
          </p:cNvPr>
          <p:cNvSpPr txBox="1"/>
          <p:nvPr/>
        </p:nvSpPr>
        <p:spPr>
          <a:xfrm>
            <a:off x="259284" y="4241294"/>
            <a:ext cx="5052281" cy="1723549"/>
          </a:xfrm>
          <a:prstGeom prst="rect">
            <a:avLst/>
          </a:prstGeom>
          <a:noFill/>
        </p:spPr>
        <p:txBody>
          <a:bodyPr wrap="none" rtlCol="0">
            <a:spAutoFit/>
          </a:bodyPr>
          <a:lstStyle/>
          <a:p>
            <a:r>
              <a:rPr lang="de-DE">
                <a:solidFill>
                  <a:srgbClr val="0070C0"/>
                </a:solidFill>
              </a:rPr>
              <a:t>Plancksche Strahlungsformel (Max Planck 1900)</a:t>
            </a:r>
          </a:p>
          <a:p>
            <a:endParaRPr lang="de-DE" b="0">
              <a:solidFill>
                <a:srgbClr val="0070C0"/>
              </a:solidFill>
            </a:endParaRPr>
          </a:p>
          <a:p>
            <a:endParaRPr lang="de-DE" b="0">
              <a:solidFill>
                <a:srgbClr val="0070C0"/>
              </a:solidFill>
            </a:endParaRPr>
          </a:p>
          <a:p>
            <a:endParaRPr lang="de-DE" b="0"/>
          </a:p>
          <a:p>
            <a:r>
              <a:rPr lang="de-DE" b="0"/>
              <a:t>mit der Planck-Konstante (Plancksches Wirkungsquantum)</a:t>
            </a:r>
          </a:p>
          <a:p>
            <a:endParaRPr lang="de-DE" sz="1000" b="0"/>
          </a:p>
          <a:p>
            <a:r>
              <a:rPr lang="de-DE" b="0"/>
              <a:t>                                                      (seit 2019 exakt) </a:t>
            </a:r>
          </a:p>
        </p:txBody>
      </p:sp>
      <p:graphicFrame>
        <p:nvGraphicFramePr>
          <p:cNvPr id="16" name="Object 2">
            <a:extLst>
              <a:ext uri="{FF2B5EF4-FFF2-40B4-BE49-F238E27FC236}">
                <a16:creationId xmlns:a16="http://schemas.microsoft.com/office/drawing/2014/main" id="{55945720-C8F5-4A81-BDDF-6858363B1B4A}"/>
              </a:ext>
            </a:extLst>
          </p:cNvPr>
          <p:cNvGraphicFramePr>
            <a:graphicFrameLocks noChangeAspect="1"/>
          </p:cNvGraphicFramePr>
          <p:nvPr/>
        </p:nvGraphicFramePr>
        <p:xfrm>
          <a:off x="336692" y="5626677"/>
          <a:ext cx="5276851" cy="1028700"/>
        </p:xfrm>
        <a:graphic>
          <a:graphicData uri="http://schemas.openxmlformats.org/presentationml/2006/ole">
            <mc:AlternateContent xmlns:mc="http://schemas.openxmlformats.org/markup-compatibility/2006">
              <mc:Choice xmlns:v="urn:schemas-microsoft-com:vml" Requires="v">
                <p:oleObj spid="_x0000_s46303" name="Equation" r:id="rId16" imgW="3517560" imgH="685800" progId="Equation.DSMT4">
                  <p:embed/>
                </p:oleObj>
              </mc:Choice>
              <mc:Fallback>
                <p:oleObj name="Equation" r:id="rId16" imgW="3517560" imgH="685800" progId="Equation.DSMT4">
                  <p:embed/>
                  <p:pic>
                    <p:nvPicPr>
                      <p:cNvPr id="16" name="Object 2">
                        <a:extLst>
                          <a:ext uri="{FF2B5EF4-FFF2-40B4-BE49-F238E27FC236}">
                            <a16:creationId xmlns:a16="http://schemas.microsoft.com/office/drawing/2014/main" id="{55945720-C8F5-4A81-BDDF-6858363B1B4A}"/>
                          </a:ext>
                        </a:extLst>
                      </p:cNvPr>
                      <p:cNvPicPr>
                        <a:picLocks noChangeAspect="1" noChangeArrowheads="1"/>
                      </p:cNvPicPr>
                      <p:nvPr/>
                    </p:nvPicPr>
                    <p:blipFill>
                      <a:blip r:embed="rId17"/>
                      <a:srcRect/>
                      <a:stretch>
                        <a:fillRect/>
                      </a:stretch>
                    </p:blipFill>
                    <p:spPr bwMode="auto">
                      <a:xfrm>
                        <a:off x="336692" y="5626677"/>
                        <a:ext cx="5276851"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1" name="Audio 10">
            <a:hlinkClick r:id="" action="ppaction://media"/>
            <a:extLst>
              <a:ext uri="{FF2B5EF4-FFF2-40B4-BE49-F238E27FC236}">
                <a16:creationId xmlns:a16="http://schemas.microsoft.com/office/drawing/2014/main" id="{7919BBEB-F3EA-41D2-9C1E-56C47BA000B3}"/>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519044228"/>
      </p:ext>
    </p:extLst>
  </p:cSld>
  <p:clrMapOvr>
    <a:masterClrMapping/>
  </p:clrMapOvr>
  <mc:AlternateContent xmlns:mc="http://schemas.openxmlformats.org/markup-compatibility/2006">
    <mc:Choice xmlns:p14="http://schemas.microsoft.com/office/powerpoint/2010/main" Requires="p14">
      <p:transition spd="slow" p14:dur="2000" advTm="127312"/>
    </mc:Choice>
    <mc:Fallback>
      <p:transition spd="slow" advTm="1273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7FC17D-AAA8-4CF9-BE41-73E9709E2F97}"/>
              </a:ext>
            </a:extLst>
          </p:cNvPr>
          <p:cNvSpPr>
            <a:spLocks noGrp="1"/>
          </p:cNvSpPr>
          <p:nvPr>
            <p:ph type="sldNum" sz="quarter" idx="10"/>
          </p:nvPr>
        </p:nvSpPr>
        <p:spPr/>
        <p:txBody>
          <a:bodyPr/>
          <a:lstStyle/>
          <a:p>
            <a:fld id="{CE5A282B-6232-4A8B-8BFE-C72C4E4A21A0}" type="slidenum">
              <a:rPr lang="de-DE" smtClean="0"/>
              <a:t>29</a:t>
            </a:fld>
            <a:endParaRPr lang="de-DE"/>
          </a:p>
        </p:txBody>
      </p:sp>
      <p:pic>
        <p:nvPicPr>
          <p:cNvPr id="3" name="Picture 4" descr="File:Einstein 1921 portrait2.jpg">
            <a:extLst>
              <a:ext uri="{FF2B5EF4-FFF2-40B4-BE49-F238E27FC236}">
                <a16:creationId xmlns:a16="http://schemas.microsoft.com/office/drawing/2014/main" id="{779007C7-27ED-402B-9D71-9D4D1301E5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2403" y="392113"/>
            <a:ext cx="12985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feld 18">
            <a:extLst>
              <a:ext uri="{FF2B5EF4-FFF2-40B4-BE49-F238E27FC236}">
                <a16:creationId xmlns:a16="http://schemas.microsoft.com/office/drawing/2014/main" id="{6B454B64-AD73-4AD8-B8CF-4A2B106485CE}"/>
              </a:ext>
            </a:extLst>
          </p:cNvPr>
          <p:cNvSpPr txBox="1">
            <a:spLocks noChangeArrowheads="1"/>
          </p:cNvSpPr>
          <p:nvPr/>
        </p:nvSpPr>
        <p:spPr bwMode="auto">
          <a:xfrm>
            <a:off x="6713535" y="2011363"/>
            <a:ext cx="12763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Albert Einstein</a:t>
            </a:r>
          </a:p>
          <a:p>
            <a:pPr algn="ctr" eaLnBrk="1" hangingPunct="1"/>
            <a:r>
              <a:rPr lang="de-DE" altLang="de-DE" sz="1400" b="0"/>
              <a:t>(1879-1955)</a:t>
            </a:r>
          </a:p>
        </p:txBody>
      </p:sp>
      <p:pic>
        <p:nvPicPr>
          <p:cNvPr id="7" name="Picture 10" descr="File:Max Planck (1858-1947).jpg">
            <a:extLst>
              <a:ext uri="{FF2B5EF4-FFF2-40B4-BE49-F238E27FC236}">
                <a16:creationId xmlns:a16="http://schemas.microsoft.com/office/drawing/2014/main" id="{BF3FB178-D071-4077-B783-083681C2C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910" y="4626685"/>
            <a:ext cx="1207236" cy="16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feld 15">
            <a:extLst>
              <a:ext uri="{FF2B5EF4-FFF2-40B4-BE49-F238E27FC236}">
                <a16:creationId xmlns:a16="http://schemas.microsoft.com/office/drawing/2014/main" id="{B48F1517-CF4B-4894-8B2A-5E590BF25198}"/>
              </a:ext>
            </a:extLst>
          </p:cNvPr>
          <p:cNvSpPr txBox="1">
            <a:spLocks noChangeArrowheads="1"/>
          </p:cNvSpPr>
          <p:nvPr/>
        </p:nvSpPr>
        <p:spPr bwMode="auto">
          <a:xfrm>
            <a:off x="6868942" y="6321895"/>
            <a:ext cx="1080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Max Planck</a:t>
            </a:r>
          </a:p>
          <a:p>
            <a:pPr algn="ctr" eaLnBrk="1" hangingPunct="1"/>
            <a:r>
              <a:rPr lang="de-DE" altLang="de-DE" sz="1400" b="0"/>
              <a:t>(1858-1947)</a:t>
            </a:r>
          </a:p>
        </p:txBody>
      </p:sp>
      <p:sp>
        <p:nvSpPr>
          <p:cNvPr id="9" name="Textfeld 3">
            <a:extLst>
              <a:ext uri="{FF2B5EF4-FFF2-40B4-BE49-F238E27FC236}">
                <a16:creationId xmlns:a16="http://schemas.microsoft.com/office/drawing/2014/main" id="{89BF64C5-8471-4CC7-9449-70F3BB93399D}"/>
              </a:ext>
            </a:extLst>
          </p:cNvPr>
          <p:cNvSpPr txBox="1">
            <a:spLocks noChangeArrowheads="1"/>
          </p:cNvSpPr>
          <p:nvPr/>
        </p:nvSpPr>
        <p:spPr bwMode="auto">
          <a:xfrm>
            <a:off x="259284" y="449633"/>
            <a:ext cx="65032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0070C0"/>
                </a:solidFill>
              </a:rPr>
              <a:t>Alternative Betrachtung (Albert Einstein 1917)</a:t>
            </a:r>
            <a:r>
              <a:rPr lang="de-DE" altLang="de-DE" sz="1600" b="1">
                <a:solidFill>
                  <a:srgbClr val="0070C0"/>
                </a:solidFill>
              </a:rPr>
              <a:t>                    </a:t>
            </a:r>
          </a:p>
          <a:p>
            <a:pPr eaLnBrk="1" hangingPunct="1"/>
            <a:endParaRPr lang="de-DE" sz="800">
              <a:solidFill>
                <a:srgbClr val="0070C0"/>
              </a:solidFill>
            </a:endParaRPr>
          </a:p>
          <a:p>
            <a:pPr eaLnBrk="1" hangingPunct="1"/>
            <a:r>
              <a:rPr lang="de-DE" sz="1600" b="0"/>
              <a:t>Verhältnis von angeregten zu nicht angeregten Atomen (Boltzmann-Faktor): </a:t>
            </a:r>
          </a:p>
        </p:txBody>
      </p:sp>
      <p:pic>
        <p:nvPicPr>
          <p:cNvPr id="22" name="Grafik 21">
            <a:extLst>
              <a:ext uri="{FF2B5EF4-FFF2-40B4-BE49-F238E27FC236}">
                <a16:creationId xmlns:a16="http://schemas.microsoft.com/office/drawing/2014/main" id="{3EBCAF95-7F12-40BB-85C7-409521D2F59D}"/>
              </a:ext>
            </a:extLst>
          </p:cNvPr>
          <p:cNvPicPr>
            <a:picLocks noChangeAspect="1"/>
          </p:cNvPicPr>
          <p:nvPr/>
        </p:nvPicPr>
        <p:blipFill>
          <a:blip r:embed="rId7"/>
          <a:stretch>
            <a:fillRect/>
          </a:stretch>
        </p:blipFill>
        <p:spPr>
          <a:xfrm>
            <a:off x="562300" y="1181967"/>
            <a:ext cx="3305950" cy="1116031"/>
          </a:xfrm>
          <a:prstGeom prst="rect">
            <a:avLst/>
          </a:prstGeom>
        </p:spPr>
      </p:pic>
      <p:graphicFrame>
        <p:nvGraphicFramePr>
          <p:cNvPr id="23" name="Object 5">
            <a:extLst>
              <a:ext uri="{FF2B5EF4-FFF2-40B4-BE49-F238E27FC236}">
                <a16:creationId xmlns:a16="http://schemas.microsoft.com/office/drawing/2014/main" id="{2F8563C8-06DB-45C5-8DE3-B5CB78D1AEAA}"/>
              </a:ext>
            </a:extLst>
          </p:cNvPr>
          <p:cNvGraphicFramePr>
            <a:graphicFrameLocks noChangeAspect="1"/>
          </p:cNvGraphicFramePr>
          <p:nvPr>
            <p:extLst>
              <p:ext uri="{D42A27DB-BD31-4B8C-83A1-F6EECF244321}">
                <p14:modId xmlns:p14="http://schemas.microsoft.com/office/powerpoint/2010/main" val="886586601"/>
              </p:ext>
            </p:extLst>
          </p:nvPr>
        </p:nvGraphicFramePr>
        <p:xfrm>
          <a:off x="2381069" y="1869805"/>
          <a:ext cx="228600" cy="304800"/>
        </p:xfrm>
        <a:graphic>
          <a:graphicData uri="http://schemas.openxmlformats.org/presentationml/2006/ole">
            <mc:AlternateContent xmlns:mc="http://schemas.openxmlformats.org/markup-compatibility/2006">
              <mc:Choice xmlns:v="urn:schemas-microsoft-com:vml" Requires="v">
                <p:oleObj spid="_x0000_s47238" name="Equation" r:id="rId8" imgW="152280" imgH="203040" progId="Equation.DSMT4">
                  <p:embed/>
                </p:oleObj>
              </mc:Choice>
              <mc:Fallback>
                <p:oleObj name="Equation" r:id="rId8" imgW="152280" imgH="203040" progId="Equation.DSMT4">
                  <p:embed/>
                  <p:pic>
                    <p:nvPicPr>
                      <p:cNvPr id="11" name="Object 5">
                        <a:extLst>
                          <a:ext uri="{FF2B5EF4-FFF2-40B4-BE49-F238E27FC236}">
                            <a16:creationId xmlns:a16="http://schemas.microsoft.com/office/drawing/2014/main" id="{A008A97B-6BEA-465C-B221-B68BA977B15D}"/>
                          </a:ext>
                        </a:extLst>
                      </p:cNvPr>
                      <p:cNvPicPr>
                        <a:picLocks noChangeAspect="1" noChangeArrowheads="1"/>
                      </p:cNvPicPr>
                      <p:nvPr/>
                    </p:nvPicPr>
                    <p:blipFill>
                      <a:blip r:embed="rId9"/>
                      <a:srcRect/>
                      <a:stretch>
                        <a:fillRect/>
                      </a:stretch>
                    </p:blipFill>
                    <p:spPr bwMode="auto">
                      <a:xfrm>
                        <a:off x="2381069" y="1869805"/>
                        <a:ext cx="228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5">
            <a:extLst>
              <a:ext uri="{FF2B5EF4-FFF2-40B4-BE49-F238E27FC236}">
                <a16:creationId xmlns:a16="http://schemas.microsoft.com/office/drawing/2014/main" id="{BE761406-4988-4F47-ACE1-6F346024473D}"/>
              </a:ext>
            </a:extLst>
          </p:cNvPr>
          <p:cNvGraphicFramePr>
            <a:graphicFrameLocks noChangeAspect="1"/>
          </p:cNvGraphicFramePr>
          <p:nvPr>
            <p:extLst>
              <p:ext uri="{D42A27DB-BD31-4B8C-83A1-F6EECF244321}">
                <p14:modId xmlns:p14="http://schemas.microsoft.com/office/powerpoint/2010/main" val="710772193"/>
              </p:ext>
            </p:extLst>
          </p:nvPr>
        </p:nvGraphicFramePr>
        <p:xfrm>
          <a:off x="3145907" y="1887538"/>
          <a:ext cx="190500" cy="247650"/>
        </p:xfrm>
        <a:graphic>
          <a:graphicData uri="http://schemas.openxmlformats.org/presentationml/2006/ole">
            <mc:AlternateContent xmlns:mc="http://schemas.openxmlformats.org/markup-compatibility/2006">
              <mc:Choice xmlns:v="urn:schemas-microsoft-com:vml" Requires="v">
                <p:oleObj spid="_x0000_s47239" name="Equation" r:id="rId10" imgW="126720" imgH="164880" progId="Equation.DSMT4">
                  <p:embed/>
                </p:oleObj>
              </mc:Choice>
              <mc:Fallback>
                <p:oleObj name="Equation" r:id="rId10" imgW="126720" imgH="164880" progId="Equation.DSMT4">
                  <p:embed/>
                  <p:pic>
                    <p:nvPicPr>
                      <p:cNvPr id="23" name="Object 5">
                        <a:extLst>
                          <a:ext uri="{FF2B5EF4-FFF2-40B4-BE49-F238E27FC236}">
                            <a16:creationId xmlns:a16="http://schemas.microsoft.com/office/drawing/2014/main" id="{2F8563C8-06DB-45C5-8DE3-B5CB78D1AEAA}"/>
                          </a:ext>
                        </a:extLst>
                      </p:cNvPr>
                      <p:cNvPicPr>
                        <a:picLocks noChangeAspect="1" noChangeArrowheads="1"/>
                      </p:cNvPicPr>
                      <p:nvPr/>
                    </p:nvPicPr>
                    <p:blipFill>
                      <a:blip r:embed="rId11"/>
                      <a:srcRect/>
                      <a:stretch>
                        <a:fillRect/>
                      </a:stretch>
                    </p:blipFill>
                    <p:spPr bwMode="auto">
                      <a:xfrm>
                        <a:off x="3145907" y="1887538"/>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5">
            <a:extLst>
              <a:ext uri="{FF2B5EF4-FFF2-40B4-BE49-F238E27FC236}">
                <a16:creationId xmlns:a16="http://schemas.microsoft.com/office/drawing/2014/main" id="{C278563B-F337-44DA-9605-8DA3A90B349C}"/>
              </a:ext>
            </a:extLst>
          </p:cNvPr>
          <p:cNvGraphicFramePr>
            <a:graphicFrameLocks noChangeAspect="1"/>
          </p:cNvGraphicFramePr>
          <p:nvPr>
            <p:extLst>
              <p:ext uri="{D42A27DB-BD31-4B8C-83A1-F6EECF244321}">
                <p14:modId xmlns:p14="http://schemas.microsoft.com/office/powerpoint/2010/main" val="1117442854"/>
              </p:ext>
            </p:extLst>
          </p:nvPr>
        </p:nvGraphicFramePr>
        <p:xfrm>
          <a:off x="1865630" y="1887538"/>
          <a:ext cx="190500" cy="247650"/>
        </p:xfrm>
        <a:graphic>
          <a:graphicData uri="http://schemas.openxmlformats.org/presentationml/2006/ole">
            <mc:AlternateContent xmlns:mc="http://schemas.openxmlformats.org/markup-compatibility/2006">
              <mc:Choice xmlns:v="urn:schemas-microsoft-com:vml" Requires="v">
                <p:oleObj spid="_x0000_s47240" name="Equation" r:id="rId12" imgW="126720" imgH="164880" progId="Equation.DSMT4">
                  <p:embed/>
                </p:oleObj>
              </mc:Choice>
              <mc:Fallback>
                <p:oleObj name="Equation" r:id="rId12" imgW="126720" imgH="164880" progId="Equation.DSMT4">
                  <p:embed/>
                  <p:pic>
                    <p:nvPicPr>
                      <p:cNvPr id="24" name="Object 5">
                        <a:extLst>
                          <a:ext uri="{FF2B5EF4-FFF2-40B4-BE49-F238E27FC236}">
                            <a16:creationId xmlns:a16="http://schemas.microsoft.com/office/drawing/2014/main" id="{BE761406-4988-4F47-ACE1-6F346024473D}"/>
                          </a:ext>
                        </a:extLst>
                      </p:cNvPr>
                      <p:cNvPicPr>
                        <a:picLocks noChangeAspect="1" noChangeArrowheads="1"/>
                      </p:cNvPicPr>
                      <p:nvPr/>
                    </p:nvPicPr>
                    <p:blipFill>
                      <a:blip r:embed="rId13"/>
                      <a:srcRect/>
                      <a:stretch>
                        <a:fillRect/>
                      </a:stretch>
                    </p:blipFill>
                    <p:spPr bwMode="auto">
                      <a:xfrm>
                        <a:off x="1865630" y="1887538"/>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5">
            <a:extLst>
              <a:ext uri="{FF2B5EF4-FFF2-40B4-BE49-F238E27FC236}">
                <a16:creationId xmlns:a16="http://schemas.microsoft.com/office/drawing/2014/main" id="{DE65175E-EE87-456C-94E9-BC953238D4ED}"/>
              </a:ext>
            </a:extLst>
          </p:cNvPr>
          <p:cNvGraphicFramePr>
            <a:graphicFrameLocks noChangeAspect="1"/>
          </p:cNvGraphicFramePr>
          <p:nvPr>
            <p:extLst>
              <p:ext uri="{D42A27DB-BD31-4B8C-83A1-F6EECF244321}">
                <p14:modId xmlns:p14="http://schemas.microsoft.com/office/powerpoint/2010/main" val="1730374130"/>
              </p:ext>
            </p:extLst>
          </p:nvPr>
        </p:nvGraphicFramePr>
        <p:xfrm>
          <a:off x="711685" y="2408467"/>
          <a:ext cx="2952750" cy="666750"/>
        </p:xfrm>
        <a:graphic>
          <a:graphicData uri="http://schemas.openxmlformats.org/presentationml/2006/ole">
            <mc:AlternateContent xmlns:mc="http://schemas.openxmlformats.org/markup-compatibility/2006">
              <mc:Choice xmlns:v="urn:schemas-microsoft-com:vml" Requires="v">
                <p:oleObj spid="_x0000_s47241" name="Equation" r:id="rId14" imgW="1968480" imgH="444240" progId="Equation.DSMT4">
                  <p:embed/>
                </p:oleObj>
              </mc:Choice>
              <mc:Fallback>
                <p:oleObj name="Equation" r:id="rId14" imgW="1968480" imgH="444240" progId="Equation.DSMT4">
                  <p:embed/>
                  <p:pic>
                    <p:nvPicPr>
                      <p:cNvPr id="11" name="Object 5">
                        <a:extLst>
                          <a:ext uri="{FF2B5EF4-FFF2-40B4-BE49-F238E27FC236}">
                            <a16:creationId xmlns:a16="http://schemas.microsoft.com/office/drawing/2014/main" id="{A008A97B-6BEA-465C-B221-B68BA977B15D}"/>
                          </a:ext>
                        </a:extLst>
                      </p:cNvPr>
                      <p:cNvPicPr>
                        <a:picLocks noChangeAspect="1" noChangeArrowheads="1"/>
                      </p:cNvPicPr>
                      <p:nvPr/>
                    </p:nvPicPr>
                    <p:blipFill>
                      <a:blip r:embed="rId15"/>
                      <a:srcRect/>
                      <a:stretch>
                        <a:fillRect/>
                      </a:stretch>
                    </p:blipFill>
                    <p:spPr bwMode="auto">
                      <a:xfrm>
                        <a:off x="711685" y="2408467"/>
                        <a:ext cx="295275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Audio 9">
            <a:hlinkClick r:id="" action="ppaction://media"/>
            <a:extLst>
              <a:ext uri="{FF2B5EF4-FFF2-40B4-BE49-F238E27FC236}">
                <a16:creationId xmlns:a16="http://schemas.microsoft.com/office/drawing/2014/main" id="{97234E2B-DA75-4A2C-8D81-4534C2BEB251}"/>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166142777"/>
      </p:ext>
    </p:extLst>
  </p:cSld>
  <p:clrMapOvr>
    <a:masterClrMapping/>
  </p:clrMapOvr>
  <mc:AlternateContent xmlns:mc="http://schemas.openxmlformats.org/markup-compatibility/2006">
    <mc:Choice xmlns:p14="http://schemas.microsoft.com/office/powerpoint/2010/main" Requires="p14">
      <p:transition spd="slow" p14:dur="2000" advTm="149680"/>
    </mc:Choice>
    <mc:Fallback>
      <p:transition spd="slow" advTm="149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http://www.teilchen.at/images/a292/abb3a.jpg">
            <a:extLst>
              <a:ext uri="{FF2B5EF4-FFF2-40B4-BE49-F238E27FC236}">
                <a16:creationId xmlns:a16="http://schemas.microsoft.com/office/drawing/2014/main" id="{6019B318-2C2F-47C5-873C-84B3F8F988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7087" y="340406"/>
            <a:ext cx="4164692" cy="298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liennummernplatzhalter 1">
            <a:extLst>
              <a:ext uri="{FF2B5EF4-FFF2-40B4-BE49-F238E27FC236}">
                <a16:creationId xmlns:a16="http://schemas.microsoft.com/office/drawing/2014/main" id="{AA73E95F-6D11-401D-B09F-E06A2DC3F8F8}"/>
              </a:ext>
            </a:extLst>
          </p:cNvPr>
          <p:cNvSpPr>
            <a:spLocks noGrp="1"/>
          </p:cNvSpPr>
          <p:nvPr>
            <p:ph type="sldNum" sz="quarter" idx="11"/>
          </p:nvPr>
        </p:nvSpPr>
        <p:spPr/>
        <p:txBody>
          <a:bodyPr/>
          <a:lstStyle/>
          <a:p>
            <a:pPr>
              <a:defRPr/>
            </a:pPr>
            <a:fld id="{EE4E8986-E2CD-4FC7-AA50-691CFD4929B6}" type="slidenum">
              <a:rPr lang="de-DE" altLang="de-DE" smtClean="0"/>
              <a:pPr>
                <a:defRPr/>
              </a:pPr>
              <a:t>3</a:t>
            </a:fld>
            <a:endParaRPr lang="de-DE" altLang="de-DE"/>
          </a:p>
        </p:txBody>
      </p:sp>
      <p:sp>
        <p:nvSpPr>
          <p:cNvPr id="3" name="Textfeld 2">
            <a:extLst>
              <a:ext uri="{FF2B5EF4-FFF2-40B4-BE49-F238E27FC236}">
                <a16:creationId xmlns:a16="http://schemas.microsoft.com/office/drawing/2014/main" id="{590291C4-5AE6-45AB-BAB7-5D46E9CA3AE8}"/>
              </a:ext>
            </a:extLst>
          </p:cNvPr>
          <p:cNvSpPr txBox="1"/>
          <p:nvPr/>
        </p:nvSpPr>
        <p:spPr>
          <a:xfrm>
            <a:off x="434946" y="565285"/>
            <a:ext cx="4276235" cy="4893647"/>
          </a:xfrm>
          <a:prstGeom prst="rect">
            <a:avLst/>
          </a:prstGeom>
          <a:noFill/>
        </p:spPr>
        <p:txBody>
          <a:bodyPr wrap="none" rtlCol="0">
            <a:spAutoFit/>
          </a:bodyPr>
          <a:lstStyle/>
          <a:p>
            <a:r>
              <a:rPr lang="de-DE">
                <a:solidFill>
                  <a:srgbClr val="0070C0"/>
                </a:solidFill>
              </a:rPr>
              <a:t>1. Transportphänomene</a:t>
            </a:r>
          </a:p>
          <a:p>
            <a:endParaRPr lang="de-DE"/>
          </a:p>
          <a:p>
            <a:r>
              <a:rPr lang="de-DE">
                <a:solidFill>
                  <a:srgbClr val="0070C0"/>
                </a:solidFill>
              </a:rPr>
              <a:t>2. Wellenphänomene</a:t>
            </a:r>
          </a:p>
          <a:p>
            <a:endParaRPr lang="de-DE">
              <a:solidFill>
                <a:srgbClr val="009900"/>
              </a:solidFill>
            </a:endParaRPr>
          </a:p>
          <a:p>
            <a:r>
              <a:rPr lang="de-DE">
                <a:solidFill>
                  <a:srgbClr val="0070C0"/>
                </a:solidFill>
              </a:rPr>
              <a:t>3. Quantenmechanik</a:t>
            </a:r>
          </a:p>
          <a:p>
            <a:endParaRPr lang="de-DE" sz="800">
              <a:solidFill>
                <a:srgbClr val="009900"/>
              </a:solidFill>
            </a:endParaRPr>
          </a:p>
          <a:p>
            <a:r>
              <a:rPr lang="de-DE"/>
              <a:t>3.1    Lichtquanten</a:t>
            </a:r>
          </a:p>
          <a:p>
            <a:r>
              <a:rPr lang="de-DE" b="0"/>
              <a:t>3.1.1  Strahlung des schwarzen Körpers</a:t>
            </a:r>
          </a:p>
          <a:p>
            <a:r>
              <a:rPr lang="de-DE" b="0"/>
              <a:t>3.1.2  Der photoelektrische Effekt</a:t>
            </a:r>
          </a:p>
          <a:p>
            <a:r>
              <a:rPr lang="de-DE" b="0"/>
              <a:t>3.1.3  Eigenschaften des Photons</a:t>
            </a:r>
          </a:p>
          <a:p>
            <a:r>
              <a:rPr lang="de-DE" b="0"/>
              <a:t>3.1.4  Comptonstreuung</a:t>
            </a:r>
          </a:p>
          <a:p>
            <a:r>
              <a:rPr lang="de-DE" b="0"/>
              <a:t>3.1.5  Wechselwirkung von Photonen mit Materie</a:t>
            </a:r>
          </a:p>
          <a:p>
            <a:r>
              <a:rPr lang="de-DE"/>
              <a:t>3.2    Der Welle-Teilchen-Dualismus</a:t>
            </a:r>
          </a:p>
          <a:p>
            <a:r>
              <a:rPr lang="de-DE"/>
              <a:t>3.3    Atome</a:t>
            </a:r>
          </a:p>
          <a:p>
            <a:r>
              <a:rPr lang="de-DE"/>
              <a:t>3.4    Die Schrödingergleichung</a:t>
            </a:r>
          </a:p>
          <a:p>
            <a:r>
              <a:rPr lang="de-DE"/>
              <a:t>3.5    Das Wasserstoffatom</a:t>
            </a:r>
          </a:p>
          <a:p>
            <a:r>
              <a:rPr lang="de-DE"/>
              <a:t>3.6    Wellenfunktion für mehrere Teilchen</a:t>
            </a:r>
          </a:p>
          <a:p>
            <a:r>
              <a:rPr lang="de-DE"/>
              <a:t>3.7    Angeregte Atome</a:t>
            </a:r>
          </a:p>
          <a:p>
            <a:r>
              <a:rPr lang="de-DE"/>
              <a:t>3.8    Mehratomige Systeme</a:t>
            </a:r>
          </a:p>
          <a:p>
            <a:r>
              <a:rPr lang="de-DE"/>
              <a:t>3.9    Atomkerne und Elementarteilchen</a:t>
            </a:r>
          </a:p>
        </p:txBody>
      </p:sp>
      <p:pic>
        <p:nvPicPr>
          <p:cNvPr id="5" name="Audio 4">
            <a:hlinkClick r:id="" action="ppaction://media"/>
            <a:extLst>
              <a:ext uri="{FF2B5EF4-FFF2-40B4-BE49-F238E27FC236}">
                <a16:creationId xmlns:a16="http://schemas.microsoft.com/office/drawing/2014/main" id="{B4E091BE-DCD0-4686-90F5-9749682664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955462784"/>
      </p:ext>
    </p:extLst>
  </p:cSld>
  <p:clrMapOvr>
    <a:masterClrMapping/>
  </p:clrMapOvr>
  <mc:AlternateContent xmlns:mc="http://schemas.openxmlformats.org/markup-compatibility/2006">
    <mc:Choice xmlns:p14="http://schemas.microsoft.com/office/powerpoint/2010/main" Requires="p14">
      <p:transition spd="slow" p14:dur="2000" advTm="23760"/>
    </mc:Choice>
    <mc:Fallback>
      <p:transition spd="slow" advTm="237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7FC17D-AAA8-4CF9-BE41-73E9709E2F97}"/>
              </a:ext>
            </a:extLst>
          </p:cNvPr>
          <p:cNvSpPr>
            <a:spLocks noGrp="1"/>
          </p:cNvSpPr>
          <p:nvPr>
            <p:ph type="sldNum" sz="quarter" idx="10"/>
          </p:nvPr>
        </p:nvSpPr>
        <p:spPr/>
        <p:txBody>
          <a:bodyPr/>
          <a:lstStyle/>
          <a:p>
            <a:fld id="{CE5A282B-6232-4A8B-8BFE-C72C4E4A21A0}" type="slidenum">
              <a:rPr lang="de-DE" smtClean="0"/>
              <a:t>30</a:t>
            </a:fld>
            <a:endParaRPr lang="de-DE"/>
          </a:p>
        </p:txBody>
      </p:sp>
      <p:pic>
        <p:nvPicPr>
          <p:cNvPr id="3" name="Picture 4" descr="File:Einstein 1921 portrait2.jpg">
            <a:extLst>
              <a:ext uri="{FF2B5EF4-FFF2-40B4-BE49-F238E27FC236}">
                <a16:creationId xmlns:a16="http://schemas.microsoft.com/office/drawing/2014/main" id="{779007C7-27ED-402B-9D71-9D4D1301E5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2403" y="392113"/>
            <a:ext cx="12985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feld 18">
            <a:extLst>
              <a:ext uri="{FF2B5EF4-FFF2-40B4-BE49-F238E27FC236}">
                <a16:creationId xmlns:a16="http://schemas.microsoft.com/office/drawing/2014/main" id="{6B454B64-AD73-4AD8-B8CF-4A2B106485CE}"/>
              </a:ext>
            </a:extLst>
          </p:cNvPr>
          <p:cNvSpPr txBox="1">
            <a:spLocks noChangeArrowheads="1"/>
          </p:cNvSpPr>
          <p:nvPr/>
        </p:nvSpPr>
        <p:spPr bwMode="auto">
          <a:xfrm>
            <a:off x="6713535" y="2011363"/>
            <a:ext cx="12763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Albert Einstein</a:t>
            </a:r>
          </a:p>
          <a:p>
            <a:pPr algn="ctr" eaLnBrk="1" hangingPunct="1"/>
            <a:r>
              <a:rPr lang="de-DE" altLang="de-DE" sz="1400" b="0"/>
              <a:t>(1879-1955)</a:t>
            </a:r>
          </a:p>
        </p:txBody>
      </p:sp>
      <p:pic>
        <p:nvPicPr>
          <p:cNvPr id="7" name="Picture 10" descr="File:Max Planck (1858-1947).jpg">
            <a:extLst>
              <a:ext uri="{FF2B5EF4-FFF2-40B4-BE49-F238E27FC236}">
                <a16:creationId xmlns:a16="http://schemas.microsoft.com/office/drawing/2014/main" id="{BF3FB178-D071-4077-B783-083681C2C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910" y="4626685"/>
            <a:ext cx="1207236" cy="16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feld 15">
            <a:extLst>
              <a:ext uri="{FF2B5EF4-FFF2-40B4-BE49-F238E27FC236}">
                <a16:creationId xmlns:a16="http://schemas.microsoft.com/office/drawing/2014/main" id="{B48F1517-CF4B-4894-8B2A-5E590BF25198}"/>
              </a:ext>
            </a:extLst>
          </p:cNvPr>
          <p:cNvSpPr txBox="1">
            <a:spLocks noChangeArrowheads="1"/>
          </p:cNvSpPr>
          <p:nvPr/>
        </p:nvSpPr>
        <p:spPr bwMode="auto">
          <a:xfrm>
            <a:off x="6868942" y="6321895"/>
            <a:ext cx="1080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Max Planck</a:t>
            </a:r>
          </a:p>
          <a:p>
            <a:pPr algn="ctr" eaLnBrk="1" hangingPunct="1"/>
            <a:r>
              <a:rPr lang="de-DE" altLang="de-DE" sz="1400" b="0"/>
              <a:t>(1858-1947)</a:t>
            </a:r>
          </a:p>
        </p:txBody>
      </p:sp>
      <p:sp>
        <p:nvSpPr>
          <p:cNvPr id="9" name="Textfeld 3">
            <a:extLst>
              <a:ext uri="{FF2B5EF4-FFF2-40B4-BE49-F238E27FC236}">
                <a16:creationId xmlns:a16="http://schemas.microsoft.com/office/drawing/2014/main" id="{89BF64C5-8471-4CC7-9449-70F3BB93399D}"/>
              </a:ext>
            </a:extLst>
          </p:cNvPr>
          <p:cNvSpPr txBox="1">
            <a:spLocks noChangeArrowheads="1"/>
          </p:cNvSpPr>
          <p:nvPr/>
        </p:nvSpPr>
        <p:spPr bwMode="auto">
          <a:xfrm>
            <a:off x="259284" y="449633"/>
            <a:ext cx="65032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0070C0"/>
                </a:solidFill>
              </a:rPr>
              <a:t>Alternative Betrachtung (Albert Einstein 1917)</a:t>
            </a:r>
            <a:r>
              <a:rPr lang="de-DE" altLang="de-DE" sz="1600" b="1">
                <a:solidFill>
                  <a:srgbClr val="0070C0"/>
                </a:solidFill>
              </a:rPr>
              <a:t>                    </a:t>
            </a:r>
          </a:p>
          <a:p>
            <a:pPr eaLnBrk="1" hangingPunct="1"/>
            <a:endParaRPr lang="de-DE" sz="800">
              <a:solidFill>
                <a:srgbClr val="0070C0"/>
              </a:solidFill>
            </a:endParaRPr>
          </a:p>
          <a:p>
            <a:pPr eaLnBrk="1" hangingPunct="1"/>
            <a:r>
              <a:rPr lang="de-DE" sz="1600" b="0"/>
              <a:t>Verhältnis von angeregten zu nicht angeregten Atomen (Boltzmann-Faktor): </a:t>
            </a:r>
          </a:p>
        </p:txBody>
      </p:sp>
      <p:graphicFrame>
        <p:nvGraphicFramePr>
          <p:cNvPr id="11" name="Object 5">
            <a:extLst>
              <a:ext uri="{FF2B5EF4-FFF2-40B4-BE49-F238E27FC236}">
                <a16:creationId xmlns:a16="http://schemas.microsoft.com/office/drawing/2014/main" id="{A008A97B-6BEA-465C-B221-B68BA977B15D}"/>
              </a:ext>
            </a:extLst>
          </p:cNvPr>
          <p:cNvGraphicFramePr>
            <a:graphicFrameLocks noChangeAspect="1"/>
          </p:cNvGraphicFramePr>
          <p:nvPr/>
        </p:nvGraphicFramePr>
        <p:xfrm>
          <a:off x="711200" y="2403024"/>
          <a:ext cx="6515100" cy="1066800"/>
        </p:xfrm>
        <a:graphic>
          <a:graphicData uri="http://schemas.openxmlformats.org/presentationml/2006/ole">
            <mc:AlternateContent xmlns:mc="http://schemas.openxmlformats.org/markup-compatibility/2006">
              <mc:Choice xmlns:v="urn:schemas-microsoft-com:vml" Requires="v">
                <p:oleObj spid="_x0000_s48252" name="Equation" r:id="rId7" imgW="4343400" imgH="711000" progId="Equation.DSMT4">
                  <p:embed/>
                </p:oleObj>
              </mc:Choice>
              <mc:Fallback>
                <p:oleObj name="Equation" r:id="rId7" imgW="4343400" imgH="711000" progId="Equation.DSMT4">
                  <p:embed/>
                  <p:pic>
                    <p:nvPicPr>
                      <p:cNvPr id="11" name="Object 5">
                        <a:extLst>
                          <a:ext uri="{FF2B5EF4-FFF2-40B4-BE49-F238E27FC236}">
                            <a16:creationId xmlns:a16="http://schemas.microsoft.com/office/drawing/2014/main" id="{A008A97B-6BEA-465C-B221-B68BA977B15D}"/>
                          </a:ext>
                        </a:extLst>
                      </p:cNvPr>
                      <p:cNvPicPr>
                        <a:picLocks noChangeAspect="1" noChangeArrowheads="1"/>
                      </p:cNvPicPr>
                      <p:nvPr/>
                    </p:nvPicPr>
                    <p:blipFill>
                      <a:blip r:embed="rId8"/>
                      <a:srcRect/>
                      <a:stretch>
                        <a:fillRect/>
                      </a:stretch>
                    </p:blipFill>
                    <p:spPr bwMode="auto">
                      <a:xfrm>
                        <a:off x="711200" y="2403024"/>
                        <a:ext cx="65151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feld 31">
            <a:extLst>
              <a:ext uri="{FF2B5EF4-FFF2-40B4-BE49-F238E27FC236}">
                <a16:creationId xmlns:a16="http://schemas.microsoft.com/office/drawing/2014/main" id="{2C4200D3-22B1-46B0-BEA5-9619FE8692B4}"/>
              </a:ext>
            </a:extLst>
          </p:cNvPr>
          <p:cNvSpPr txBox="1">
            <a:spLocks noChangeArrowheads="1"/>
          </p:cNvSpPr>
          <p:nvPr/>
        </p:nvSpPr>
        <p:spPr bwMode="auto">
          <a:xfrm>
            <a:off x="270170" y="3479499"/>
            <a:ext cx="74353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Absorption pro Zeit und Volumen = spontane Emissionen + </a:t>
            </a:r>
            <a:r>
              <a:rPr lang="de-DE" altLang="de-DE" sz="1600" b="0" u="sng"/>
              <a:t>stimulierte</a:t>
            </a:r>
            <a:r>
              <a:rPr lang="de-DE" altLang="de-DE" sz="1600" b="0">
                <a:solidFill>
                  <a:schemeClr val="bg1"/>
                </a:solidFill>
              </a:rPr>
              <a:t>*</a:t>
            </a:r>
            <a:r>
              <a:rPr lang="de-DE" altLang="de-DE" sz="1600" b="0"/>
              <a:t> Emissionen  </a:t>
            </a:r>
          </a:p>
        </p:txBody>
      </p:sp>
      <p:pic>
        <p:nvPicPr>
          <p:cNvPr id="22" name="Grafik 21">
            <a:extLst>
              <a:ext uri="{FF2B5EF4-FFF2-40B4-BE49-F238E27FC236}">
                <a16:creationId xmlns:a16="http://schemas.microsoft.com/office/drawing/2014/main" id="{3EBCAF95-7F12-40BB-85C7-409521D2F59D}"/>
              </a:ext>
            </a:extLst>
          </p:cNvPr>
          <p:cNvPicPr>
            <a:picLocks noChangeAspect="1"/>
          </p:cNvPicPr>
          <p:nvPr/>
        </p:nvPicPr>
        <p:blipFill>
          <a:blip r:embed="rId9"/>
          <a:stretch>
            <a:fillRect/>
          </a:stretch>
        </p:blipFill>
        <p:spPr>
          <a:xfrm>
            <a:off x="562300" y="1181967"/>
            <a:ext cx="3305950" cy="1116031"/>
          </a:xfrm>
          <a:prstGeom prst="rect">
            <a:avLst/>
          </a:prstGeom>
        </p:spPr>
      </p:pic>
      <p:graphicFrame>
        <p:nvGraphicFramePr>
          <p:cNvPr id="23" name="Object 5">
            <a:extLst>
              <a:ext uri="{FF2B5EF4-FFF2-40B4-BE49-F238E27FC236}">
                <a16:creationId xmlns:a16="http://schemas.microsoft.com/office/drawing/2014/main" id="{2F8563C8-06DB-45C5-8DE3-B5CB78D1AEAA}"/>
              </a:ext>
            </a:extLst>
          </p:cNvPr>
          <p:cNvGraphicFramePr>
            <a:graphicFrameLocks noChangeAspect="1"/>
          </p:cNvGraphicFramePr>
          <p:nvPr/>
        </p:nvGraphicFramePr>
        <p:xfrm>
          <a:off x="2381069" y="1869805"/>
          <a:ext cx="228600" cy="304800"/>
        </p:xfrm>
        <a:graphic>
          <a:graphicData uri="http://schemas.openxmlformats.org/presentationml/2006/ole">
            <mc:AlternateContent xmlns:mc="http://schemas.openxmlformats.org/markup-compatibility/2006">
              <mc:Choice xmlns:v="urn:schemas-microsoft-com:vml" Requires="v">
                <p:oleObj spid="_x0000_s48253" name="Equation" r:id="rId10" imgW="152280" imgH="203040" progId="Equation.DSMT4">
                  <p:embed/>
                </p:oleObj>
              </mc:Choice>
              <mc:Fallback>
                <p:oleObj name="Equation" r:id="rId10" imgW="152280" imgH="203040" progId="Equation.DSMT4">
                  <p:embed/>
                  <p:pic>
                    <p:nvPicPr>
                      <p:cNvPr id="23" name="Object 5">
                        <a:extLst>
                          <a:ext uri="{FF2B5EF4-FFF2-40B4-BE49-F238E27FC236}">
                            <a16:creationId xmlns:a16="http://schemas.microsoft.com/office/drawing/2014/main" id="{2F8563C8-06DB-45C5-8DE3-B5CB78D1AEAA}"/>
                          </a:ext>
                        </a:extLst>
                      </p:cNvPr>
                      <p:cNvPicPr>
                        <a:picLocks noChangeAspect="1" noChangeArrowheads="1"/>
                      </p:cNvPicPr>
                      <p:nvPr/>
                    </p:nvPicPr>
                    <p:blipFill>
                      <a:blip r:embed="rId11"/>
                      <a:srcRect/>
                      <a:stretch>
                        <a:fillRect/>
                      </a:stretch>
                    </p:blipFill>
                    <p:spPr bwMode="auto">
                      <a:xfrm>
                        <a:off x="2381069" y="1869805"/>
                        <a:ext cx="228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5">
            <a:extLst>
              <a:ext uri="{FF2B5EF4-FFF2-40B4-BE49-F238E27FC236}">
                <a16:creationId xmlns:a16="http://schemas.microsoft.com/office/drawing/2014/main" id="{BE761406-4988-4F47-ACE1-6F346024473D}"/>
              </a:ext>
            </a:extLst>
          </p:cNvPr>
          <p:cNvGraphicFramePr>
            <a:graphicFrameLocks noChangeAspect="1"/>
          </p:cNvGraphicFramePr>
          <p:nvPr/>
        </p:nvGraphicFramePr>
        <p:xfrm>
          <a:off x="3145907" y="1887538"/>
          <a:ext cx="190500" cy="247650"/>
        </p:xfrm>
        <a:graphic>
          <a:graphicData uri="http://schemas.openxmlformats.org/presentationml/2006/ole">
            <mc:AlternateContent xmlns:mc="http://schemas.openxmlformats.org/markup-compatibility/2006">
              <mc:Choice xmlns:v="urn:schemas-microsoft-com:vml" Requires="v">
                <p:oleObj spid="_x0000_s48254" name="Equation" r:id="rId12" imgW="126720" imgH="164880" progId="Equation.DSMT4">
                  <p:embed/>
                </p:oleObj>
              </mc:Choice>
              <mc:Fallback>
                <p:oleObj name="Equation" r:id="rId12" imgW="126720" imgH="164880" progId="Equation.DSMT4">
                  <p:embed/>
                  <p:pic>
                    <p:nvPicPr>
                      <p:cNvPr id="24" name="Object 5">
                        <a:extLst>
                          <a:ext uri="{FF2B5EF4-FFF2-40B4-BE49-F238E27FC236}">
                            <a16:creationId xmlns:a16="http://schemas.microsoft.com/office/drawing/2014/main" id="{BE761406-4988-4F47-ACE1-6F346024473D}"/>
                          </a:ext>
                        </a:extLst>
                      </p:cNvPr>
                      <p:cNvPicPr>
                        <a:picLocks noChangeAspect="1" noChangeArrowheads="1"/>
                      </p:cNvPicPr>
                      <p:nvPr/>
                    </p:nvPicPr>
                    <p:blipFill>
                      <a:blip r:embed="rId13"/>
                      <a:srcRect/>
                      <a:stretch>
                        <a:fillRect/>
                      </a:stretch>
                    </p:blipFill>
                    <p:spPr bwMode="auto">
                      <a:xfrm>
                        <a:off x="3145907" y="1887538"/>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5">
            <a:extLst>
              <a:ext uri="{FF2B5EF4-FFF2-40B4-BE49-F238E27FC236}">
                <a16:creationId xmlns:a16="http://schemas.microsoft.com/office/drawing/2014/main" id="{C278563B-F337-44DA-9605-8DA3A90B349C}"/>
              </a:ext>
            </a:extLst>
          </p:cNvPr>
          <p:cNvGraphicFramePr>
            <a:graphicFrameLocks noChangeAspect="1"/>
          </p:cNvGraphicFramePr>
          <p:nvPr/>
        </p:nvGraphicFramePr>
        <p:xfrm>
          <a:off x="1865630" y="1887538"/>
          <a:ext cx="190500" cy="247650"/>
        </p:xfrm>
        <a:graphic>
          <a:graphicData uri="http://schemas.openxmlformats.org/presentationml/2006/ole">
            <mc:AlternateContent xmlns:mc="http://schemas.openxmlformats.org/markup-compatibility/2006">
              <mc:Choice xmlns:v="urn:schemas-microsoft-com:vml" Requires="v">
                <p:oleObj spid="_x0000_s48255" name="Equation" r:id="rId14" imgW="126720" imgH="164880" progId="Equation.DSMT4">
                  <p:embed/>
                </p:oleObj>
              </mc:Choice>
              <mc:Fallback>
                <p:oleObj name="Equation" r:id="rId14" imgW="126720" imgH="164880" progId="Equation.DSMT4">
                  <p:embed/>
                  <p:pic>
                    <p:nvPicPr>
                      <p:cNvPr id="25" name="Object 5">
                        <a:extLst>
                          <a:ext uri="{FF2B5EF4-FFF2-40B4-BE49-F238E27FC236}">
                            <a16:creationId xmlns:a16="http://schemas.microsoft.com/office/drawing/2014/main" id="{C278563B-F337-44DA-9605-8DA3A90B349C}"/>
                          </a:ext>
                        </a:extLst>
                      </p:cNvPr>
                      <p:cNvPicPr>
                        <a:picLocks noChangeAspect="1" noChangeArrowheads="1"/>
                      </p:cNvPicPr>
                      <p:nvPr/>
                    </p:nvPicPr>
                    <p:blipFill>
                      <a:blip r:embed="rId15"/>
                      <a:srcRect/>
                      <a:stretch>
                        <a:fillRect/>
                      </a:stretch>
                    </p:blipFill>
                    <p:spPr bwMode="auto">
                      <a:xfrm>
                        <a:off x="1865630" y="1887538"/>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Audio 9">
            <a:hlinkClick r:id="" action="ppaction://media"/>
            <a:extLst>
              <a:ext uri="{FF2B5EF4-FFF2-40B4-BE49-F238E27FC236}">
                <a16:creationId xmlns:a16="http://schemas.microsoft.com/office/drawing/2014/main" id="{2DD0E4C6-3124-4E8C-A39B-012C585101A0}"/>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083479570"/>
      </p:ext>
    </p:extLst>
  </p:cSld>
  <p:clrMapOvr>
    <a:masterClrMapping/>
  </p:clrMapOvr>
  <mc:AlternateContent xmlns:mc="http://schemas.openxmlformats.org/markup-compatibility/2006">
    <mc:Choice xmlns:p14="http://schemas.microsoft.com/office/powerpoint/2010/main" Requires="p14">
      <p:transition spd="slow" p14:dur="2000" advTm="116037"/>
    </mc:Choice>
    <mc:Fallback>
      <p:transition spd="slow" advTm="116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7FC17D-AAA8-4CF9-BE41-73E9709E2F97}"/>
              </a:ext>
            </a:extLst>
          </p:cNvPr>
          <p:cNvSpPr>
            <a:spLocks noGrp="1"/>
          </p:cNvSpPr>
          <p:nvPr>
            <p:ph type="sldNum" sz="quarter" idx="10"/>
          </p:nvPr>
        </p:nvSpPr>
        <p:spPr/>
        <p:txBody>
          <a:bodyPr/>
          <a:lstStyle/>
          <a:p>
            <a:fld id="{CE5A282B-6232-4A8B-8BFE-C72C4E4A21A0}" type="slidenum">
              <a:rPr lang="de-DE" smtClean="0"/>
              <a:t>31</a:t>
            </a:fld>
            <a:endParaRPr lang="de-DE"/>
          </a:p>
        </p:txBody>
      </p:sp>
      <p:pic>
        <p:nvPicPr>
          <p:cNvPr id="3" name="Picture 4" descr="File:Einstein 1921 portrait2.jpg">
            <a:extLst>
              <a:ext uri="{FF2B5EF4-FFF2-40B4-BE49-F238E27FC236}">
                <a16:creationId xmlns:a16="http://schemas.microsoft.com/office/drawing/2014/main" id="{779007C7-27ED-402B-9D71-9D4D1301E5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2403" y="392113"/>
            <a:ext cx="12985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feld 18">
            <a:extLst>
              <a:ext uri="{FF2B5EF4-FFF2-40B4-BE49-F238E27FC236}">
                <a16:creationId xmlns:a16="http://schemas.microsoft.com/office/drawing/2014/main" id="{6B454B64-AD73-4AD8-B8CF-4A2B106485CE}"/>
              </a:ext>
            </a:extLst>
          </p:cNvPr>
          <p:cNvSpPr txBox="1">
            <a:spLocks noChangeArrowheads="1"/>
          </p:cNvSpPr>
          <p:nvPr/>
        </p:nvSpPr>
        <p:spPr bwMode="auto">
          <a:xfrm>
            <a:off x="6713535" y="2011363"/>
            <a:ext cx="12763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Albert Einstein</a:t>
            </a:r>
          </a:p>
          <a:p>
            <a:pPr algn="ctr" eaLnBrk="1" hangingPunct="1"/>
            <a:r>
              <a:rPr lang="de-DE" altLang="de-DE" sz="1400" b="0"/>
              <a:t>(1879-1955)</a:t>
            </a:r>
          </a:p>
        </p:txBody>
      </p:sp>
      <p:pic>
        <p:nvPicPr>
          <p:cNvPr id="7" name="Picture 10" descr="File:Max Planck (1858-1947).jpg">
            <a:extLst>
              <a:ext uri="{FF2B5EF4-FFF2-40B4-BE49-F238E27FC236}">
                <a16:creationId xmlns:a16="http://schemas.microsoft.com/office/drawing/2014/main" id="{BF3FB178-D071-4077-B783-083681C2C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910" y="4626685"/>
            <a:ext cx="1207236" cy="16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feld 15">
            <a:extLst>
              <a:ext uri="{FF2B5EF4-FFF2-40B4-BE49-F238E27FC236}">
                <a16:creationId xmlns:a16="http://schemas.microsoft.com/office/drawing/2014/main" id="{B48F1517-CF4B-4894-8B2A-5E590BF25198}"/>
              </a:ext>
            </a:extLst>
          </p:cNvPr>
          <p:cNvSpPr txBox="1">
            <a:spLocks noChangeArrowheads="1"/>
          </p:cNvSpPr>
          <p:nvPr/>
        </p:nvSpPr>
        <p:spPr bwMode="auto">
          <a:xfrm>
            <a:off x="6868942" y="6321895"/>
            <a:ext cx="1080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Max Planck</a:t>
            </a:r>
          </a:p>
          <a:p>
            <a:pPr algn="ctr" eaLnBrk="1" hangingPunct="1"/>
            <a:r>
              <a:rPr lang="de-DE" altLang="de-DE" sz="1400" b="0"/>
              <a:t>(1858-1947)</a:t>
            </a:r>
          </a:p>
        </p:txBody>
      </p:sp>
      <p:sp>
        <p:nvSpPr>
          <p:cNvPr id="9" name="Textfeld 3">
            <a:extLst>
              <a:ext uri="{FF2B5EF4-FFF2-40B4-BE49-F238E27FC236}">
                <a16:creationId xmlns:a16="http://schemas.microsoft.com/office/drawing/2014/main" id="{89BF64C5-8471-4CC7-9449-70F3BB93399D}"/>
              </a:ext>
            </a:extLst>
          </p:cNvPr>
          <p:cNvSpPr txBox="1">
            <a:spLocks noChangeArrowheads="1"/>
          </p:cNvSpPr>
          <p:nvPr/>
        </p:nvSpPr>
        <p:spPr bwMode="auto">
          <a:xfrm>
            <a:off x="259284" y="449633"/>
            <a:ext cx="65032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0070C0"/>
                </a:solidFill>
              </a:rPr>
              <a:t>Alternative Betrachtung (Albert Einstein 1917)</a:t>
            </a:r>
            <a:r>
              <a:rPr lang="de-DE" altLang="de-DE" sz="1600" b="1">
                <a:solidFill>
                  <a:srgbClr val="0070C0"/>
                </a:solidFill>
              </a:rPr>
              <a:t>                    </a:t>
            </a:r>
          </a:p>
          <a:p>
            <a:pPr eaLnBrk="1" hangingPunct="1"/>
            <a:endParaRPr lang="de-DE" sz="800">
              <a:solidFill>
                <a:srgbClr val="0070C0"/>
              </a:solidFill>
            </a:endParaRPr>
          </a:p>
          <a:p>
            <a:pPr eaLnBrk="1" hangingPunct="1"/>
            <a:r>
              <a:rPr lang="de-DE" sz="1600" b="0"/>
              <a:t>Verhältnis von angeregten zu nicht angeregten Atomen (Boltzmann-Faktor): </a:t>
            </a:r>
          </a:p>
        </p:txBody>
      </p:sp>
      <p:graphicFrame>
        <p:nvGraphicFramePr>
          <p:cNvPr id="11" name="Object 5">
            <a:extLst>
              <a:ext uri="{FF2B5EF4-FFF2-40B4-BE49-F238E27FC236}">
                <a16:creationId xmlns:a16="http://schemas.microsoft.com/office/drawing/2014/main" id="{A008A97B-6BEA-465C-B221-B68BA977B15D}"/>
              </a:ext>
            </a:extLst>
          </p:cNvPr>
          <p:cNvGraphicFramePr>
            <a:graphicFrameLocks noChangeAspect="1"/>
          </p:cNvGraphicFramePr>
          <p:nvPr/>
        </p:nvGraphicFramePr>
        <p:xfrm>
          <a:off x="711200" y="2403024"/>
          <a:ext cx="6515100" cy="1066800"/>
        </p:xfrm>
        <a:graphic>
          <a:graphicData uri="http://schemas.openxmlformats.org/presentationml/2006/ole">
            <mc:AlternateContent xmlns:mc="http://schemas.openxmlformats.org/markup-compatibility/2006">
              <mc:Choice xmlns:v="urn:schemas-microsoft-com:vml" Requires="v">
                <p:oleObj spid="_x0000_s63534" name="Equation" r:id="rId7" imgW="4343400" imgH="711000" progId="Equation.DSMT4">
                  <p:embed/>
                </p:oleObj>
              </mc:Choice>
              <mc:Fallback>
                <p:oleObj name="Equation" r:id="rId7" imgW="4343400" imgH="711000" progId="Equation.DSMT4">
                  <p:embed/>
                  <p:pic>
                    <p:nvPicPr>
                      <p:cNvPr id="11" name="Object 5">
                        <a:extLst>
                          <a:ext uri="{FF2B5EF4-FFF2-40B4-BE49-F238E27FC236}">
                            <a16:creationId xmlns:a16="http://schemas.microsoft.com/office/drawing/2014/main" id="{A008A97B-6BEA-465C-B221-B68BA977B15D}"/>
                          </a:ext>
                        </a:extLst>
                      </p:cNvPr>
                      <p:cNvPicPr>
                        <a:picLocks noChangeAspect="1" noChangeArrowheads="1"/>
                      </p:cNvPicPr>
                      <p:nvPr/>
                    </p:nvPicPr>
                    <p:blipFill>
                      <a:blip r:embed="rId8"/>
                      <a:srcRect/>
                      <a:stretch>
                        <a:fillRect/>
                      </a:stretch>
                    </p:blipFill>
                    <p:spPr bwMode="auto">
                      <a:xfrm>
                        <a:off x="711200" y="2403024"/>
                        <a:ext cx="65151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feld 31">
            <a:extLst>
              <a:ext uri="{FF2B5EF4-FFF2-40B4-BE49-F238E27FC236}">
                <a16:creationId xmlns:a16="http://schemas.microsoft.com/office/drawing/2014/main" id="{2C4200D3-22B1-46B0-BEA5-9619FE8692B4}"/>
              </a:ext>
            </a:extLst>
          </p:cNvPr>
          <p:cNvSpPr txBox="1">
            <a:spLocks noChangeArrowheads="1"/>
          </p:cNvSpPr>
          <p:nvPr/>
        </p:nvSpPr>
        <p:spPr bwMode="auto">
          <a:xfrm>
            <a:off x="270170" y="3479499"/>
            <a:ext cx="74353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Absorption pro Zeit und Volumen = spontane Emissionen + </a:t>
            </a:r>
            <a:r>
              <a:rPr lang="de-DE" altLang="de-DE" sz="1600" b="0" u="sng"/>
              <a:t>stimulierte</a:t>
            </a:r>
            <a:r>
              <a:rPr lang="de-DE" altLang="de-DE" sz="1600" b="0">
                <a:solidFill>
                  <a:srgbClr val="FF0000"/>
                </a:solidFill>
              </a:rPr>
              <a:t>*</a:t>
            </a:r>
            <a:r>
              <a:rPr lang="de-DE" altLang="de-DE" sz="1600" b="0"/>
              <a:t> Emissionen  </a:t>
            </a:r>
          </a:p>
        </p:txBody>
      </p:sp>
      <p:sp>
        <p:nvSpPr>
          <p:cNvPr id="15" name="Textfeld 33">
            <a:extLst>
              <a:ext uri="{FF2B5EF4-FFF2-40B4-BE49-F238E27FC236}">
                <a16:creationId xmlns:a16="http://schemas.microsoft.com/office/drawing/2014/main" id="{5B0E47B6-88B9-4C4E-8396-ABBA9F0D2C08}"/>
              </a:ext>
            </a:extLst>
          </p:cNvPr>
          <p:cNvSpPr txBox="1">
            <a:spLocks noChangeArrowheads="1"/>
          </p:cNvSpPr>
          <p:nvPr/>
        </p:nvSpPr>
        <p:spPr bwMode="auto">
          <a:xfrm>
            <a:off x="330200" y="5796387"/>
            <a:ext cx="58219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FF0000"/>
                </a:solidFill>
              </a:rPr>
              <a:t>* Die stimulierte Emission wurde hier ad hoc eingeführt, erweist</a:t>
            </a:r>
          </a:p>
          <a:p>
            <a:pPr eaLnBrk="1" hangingPunct="1"/>
            <a:r>
              <a:rPr lang="de-DE" altLang="de-DE" sz="1600">
                <a:solidFill>
                  <a:srgbClr val="FF0000"/>
                </a:solidFill>
              </a:rPr>
              <a:t>   sich aber später als Grundlage für das Verständnis des Laser</a:t>
            </a:r>
          </a:p>
        </p:txBody>
      </p:sp>
      <p:pic>
        <p:nvPicPr>
          <p:cNvPr id="22" name="Grafik 21">
            <a:extLst>
              <a:ext uri="{FF2B5EF4-FFF2-40B4-BE49-F238E27FC236}">
                <a16:creationId xmlns:a16="http://schemas.microsoft.com/office/drawing/2014/main" id="{3EBCAF95-7F12-40BB-85C7-409521D2F59D}"/>
              </a:ext>
            </a:extLst>
          </p:cNvPr>
          <p:cNvPicPr>
            <a:picLocks noChangeAspect="1"/>
          </p:cNvPicPr>
          <p:nvPr/>
        </p:nvPicPr>
        <p:blipFill>
          <a:blip r:embed="rId9"/>
          <a:stretch>
            <a:fillRect/>
          </a:stretch>
        </p:blipFill>
        <p:spPr>
          <a:xfrm>
            <a:off x="562300" y="1181967"/>
            <a:ext cx="3305950" cy="1116031"/>
          </a:xfrm>
          <a:prstGeom prst="rect">
            <a:avLst/>
          </a:prstGeom>
        </p:spPr>
      </p:pic>
      <p:graphicFrame>
        <p:nvGraphicFramePr>
          <p:cNvPr id="23" name="Object 5">
            <a:extLst>
              <a:ext uri="{FF2B5EF4-FFF2-40B4-BE49-F238E27FC236}">
                <a16:creationId xmlns:a16="http://schemas.microsoft.com/office/drawing/2014/main" id="{2F8563C8-06DB-45C5-8DE3-B5CB78D1AEAA}"/>
              </a:ext>
            </a:extLst>
          </p:cNvPr>
          <p:cNvGraphicFramePr>
            <a:graphicFrameLocks noChangeAspect="1"/>
          </p:cNvGraphicFramePr>
          <p:nvPr/>
        </p:nvGraphicFramePr>
        <p:xfrm>
          <a:off x="2381069" y="1869805"/>
          <a:ext cx="228600" cy="304800"/>
        </p:xfrm>
        <a:graphic>
          <a:graphicData uri="http://schemas.openxmlformats.org/presentationml/2006/ole">
            <mc:AlternateContent xmlns:mc="http://schemas.openxmlformats.org/markup-compatibility/2006">
              <mc:Choice xmlns:v="urn:schemas-microsoft-com:vml" Requires="v">
                <p:oleObj spid="_x0000_s63535" name="Equation" r:id="rId10" imgW="152280" imgH="203040" progId="Equation.DSMT4">
                  <p:embed/>
                </p:oleObj>
              </mc:Choice>
              <mc:Fallback>
                <p:oleObj name="Equation" r:id="rId10" imgW="152280" imgH="203040" progId="Equation.DSMT4">
                  <p:embed/>
                  <p:pic>
                    <p:nvPicPr>
                      <p:cNvPr id="23" name="Object 5">
                        <a:extLst>
                          <a:ext uri="{FF2B5EF4-FFF2-40B4-BE49-F238E27FC236}">
                            <a16:creationId xmlns:a16="http://schemas.microsoft.com/office/drawing/2014/main" id="{2F8563C8-06DB-45C5-8DE3-B5CB78D1AEAA}"/>
                          </a:ext>
                        </a:extLst>
                      </p:cNvPr>
                      <p:cNvPicPr>
                        <a:picLocks noChangeAspect="1" noChangeArrowheads="1"/>
                      </p:cNvPicPr>
                      <p:nvPr/>
                    </p:nvPicPr>
                    <p:blipFill>
                      <a:blip r:embed="rId11"/>
                      <a:srcRect/>
                      <a:stretch>
                        <a:fillRect/>
                      </a:stretch>
                    </p:blipFill>
                    <p:spPr bwMode="auto">
                      <a:xfrm>
                        <a:off x="2381069" y="1869805"/>
                        <a:ext cx="228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5">
            <a:extLst>
              <a:ext uri="{FF2B5EF4-FFF2-40B4-BE49-F238E27FC236}">
                <a16:creationId xmlns:a16="http://schemas.microsoft.com/office/drawing/2014/main" id="{BE761406-4988-4F47-ACE1-6F346024473D}"/>
              </a:ext>
            </a:extLst>
          </p:cNvPr>
          <p:cNvGraphicFramePr>
            <a:graphicFrameLocks noChangeAspect="1"/>
          </p:cNvGraphicFramePr>
          <p:nvPr/>
        </p:nvGraphicFramePr>
        <p:xfrm>
          <a:off x="3145907" y="1887538"/>
          <a:ext cx="190500" cy="247650"/>
        </p:xfrm>
        <a:graphic>
          <a:graphicData uri="http://schemas.openxmlformats.org/presentationml/2006/ole">
            <mc:AlternateContent xmlns:mc="http://schemas.openxmlformats.org/markup-compatibility/2006">
              <mc:Choice xmlns:v="urn:schemas-microsoft-com:vml" Requires="v">
                <p:oleObj spid="_x0000_s63536" name="Equation" r:id="rId12" imgW="126720" imgH="164880" progId="Equation.DSMT4">
                  <p:embed/>
                </p:oleObj>
              </mc:Choice>
              <mc:Fallback>
                <p:oleObj name="Equation" r:id="rId12" imgW="126720" imgH="164880" progId="Equation.DSMT4">
                  <p:embed/>
                  <p:pic>
                    <p:nvPicPr>
                      <p:cNvPr id="24" name="Object 5">
                        <a:extLst>
                          <a:ext uri="{FF2B5EF4-FFF2-40B4-BE49-F238E27FC236}">
                            <a16:creationId xmlns:a16="http://schemas.microsoft.com/office/drawing/2014/main" id="{BE761406-4988-4F47-ACE1-6F346024473D}"/>
                          </a:ext>
                        </a:extLst>
                      </p:cNvPr>
                      <p:cNvPicPr>
                        <a:picLocks noChangeAspect="1" noChangeArrowheads="1"/>
                      </p:cNvPicPr>
                      <p:nvPr/>
                    </p:nvPicPr>
                    <p:blipFill>
                      <a:blip r:embed="rId13"/>
                      <a:srcRect/>
                      <a:stretch>
                        <a:fillRect/>
                      </a:stretch>
                    </p:blipFill>
                    <p:spPr bwMode="auto">
                      <a:xfrm>
                        <a:off x="3145907" y="1887538"/>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5">
            <a:extLst>
              <a:ext uri="{FF2B5EF4-FFF2-40B4-BE49-F238E27FC236}">
                <a16:creationId xmlns:a16="http://schemas.microsoft.com/office/drawing/2014/main" id="{C278563B-F337-44DA-9605-8DA3A90B349C}"/>
              </a:ext>
            </a:extLst>
          </p:cNvPr>
          <p:cNvGraphicFramePr>
            <a:graphicFrameLocks noChangeAspect="1"/>
          </p:cNvGraphicFramePr>
          <p:nvPr/>
        </p:nvGraphicFramePr>
        <p:xfrm>
          <a:off x="1865630" y="1887538"/>
          <a:ext cx="190500" cy="247650"/>
        </p:xfrm>
        <a:graphic>
          <a:graphicData uri="http://schemas.openxmlformats.org/presentationml/2006/ole">
            <mc:AlternateContent xmlns:mc="http://schemas.openxmlformats.org/markup-compatibility/2006">
              <mc:Choice xmlns:v="urn:schemas-microsoft-com:vml" Requires="v">
                <p:oleObj spid="_x0000_s63537" name="Equation" r:id="rId14" imgW="126720" imgH="164880" progId="Equation.DSMT4">
                  <p:embed/>
                </p:oleObj>
              </mc:Choice>
              <mc:Fallback>
                <p:oleObj name="Equation" r:id="rId14" imgW="126720" imgH="164880" progId="Equation.DSMT4">
                  <p:embed/>
                  <p:pic>
                    <p:nvPicPr>
                      <p:cNvPr id="25" name="Object 5">
                        <a:extLst>
                          <a:ext uri="{FF2B5EF4-FFF2-40B4-BE49-F238E27FC236}">
                            <a16:creationId xmlns:a16="http://schemas.microsoft.com/office/drawing/2014/main" id="{C278563B-F337-44DA-9605-8DA3A90B349C}"/>
                          </a:ext>
                        </a:extLst>
                      </p:cNvPr>
                      <p:cNvPicPr>
                        <a:picLocks noChangeAspect="1" noChangeArrowheads="1"/>
                      </p:cNvPicPr>
                      <p:nvPr/>
                    </p:nvPicPr>
                    <p:blipFill>
                      <a:blip r:embed="rId15"/>
                      <a:srcRect/>
                      <a:stretch>
                        <a:fillRect/>
                      </a:stretch>
                    </p:blipFill>
                    <p:spPr bwMode="auto">
                      <a:xfrm>
                        <a:off x="1865630" y="1887538"/>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Audio 5">
            <a:hlinkClick r:id="" action="ppaction://media"/>
            <a:extLst>
              <a:ext uri="{FF2B5EF4-FFF2-40B4-BE49-F238E27FC236}">
                <a16:creationId xmlns:a16="http://schemas.microsoft.com/office/drawing/2014/main" id="{0BD25C29-110A-44DA-857A-FAF4FA6E2164}"/>
              </a:ext>
            </a:extLst>
          </p:cNvPr>
          <p:cNvPicPr>
            <a:picLocks noChangeAspect="1"/>
          </p:cNvPicPr>
          <p:nvPr>
            <a:audioFile r:link="rId3"/>
            <p:extLst>
              <p:ext uri="{DAA4B4D4-6D71-4841-9C94-3DE7FCFB9230}">
                <p14:media xmlns:p14="http://schemas.microsoft.com/office/powerpoint/2010/main" r:embed="rId2"/>
              </p:ext>
            </p:extLst>
          </p:nvPr>
        </p:nvPicPr>
        <p:blipFill>
          <a:blip r:embed="rId1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047756337"/>
      </p:ext>
    </p:extLst>
  </p:cSld>
  <p:clrMapOvr>
    <a:masterClrMapping/>
  </p:clrMapOvr>
  <mc:AlternateContent xmlns:mc="http://schemas.openxmlformats.org/markup-compatibility/2006">
    <mc:Choice xmlns:p14="http://schemas.microsoft.com/office/powerpoint/2010/main" Requires="p14">
      <p:transition spd="slow" p14:dur="2000" advTm="57343"/>
    </mc:Choice>
    <mc:Fallback>
      <p:transition spd="slow" advTm="57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AE7FC17D-AAA8-4CF9-BE41-73E9709E2F97}"/>
              </a:ext>
            </a:extLst>
          </p:cNvPr>
          <p:cNvSpPr>
            <a:spLocks noGrp="1"/>
          </p:cNvSpPr>
          <p:nvPr>
            <p:ph type="sldNum" sz="quarter" idx="10"/>
          </p:nvPr>
        </p:nvSpPr>
        <p:spPr/>
        <p:txBody>
          <a:bodyPr/>
          <a:lstStyle/>
          <a:p>
            <a:fld id="{CE5A282B-6232-4A8B-8BFE-C72C4E4A21A0}" type="slidenum">
              <a:rPr lang="de-DE" smtClean="0"/>
              <a:t>32</a:t>
            </a:fld>
            <a:endParaRPr lang="de-DE"/>
          </a:p>
        </p:txBody>
      </p:sp>
      <p:pic>
        <p:nvPicPr>
          <p:cNvPr id="3" name="Picture 4" descr="File:Einstein 1921 portrait2.jpg">
            <a:extLst>
              <a:ext uri="{FF2B5EF4-FFF2-40B4-BE49-F238E27FC236}">
                <a16:creationId xmlns:a16="http://schemas.microsoft.com/office/drawing/2014/main" id="{779007C7-27ED-402B-9D71-9D4D1301E5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2403" y="392113"/>
            <a:ext cx="1298575"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feld 18">
            <a:extLst>
              <a:ext uri="{FF2B5EF4-FFF2-40B4-BE49-F238E27FC236}">
                <a16:creationId xmlns:a16="http://schemas.microsoft.com/office/drawing/2014/main" id="{6B454B64-AD73-4AD8-B8CF-4A2B106485CE}"/>
              </a:ext>
            </a:extLst>
          </p:cNvPr>
          <p:cNvSpPr txBox="1">
            <a:spLocks noChangeArrowheads="1"/>
          </p:cNvSpPr>
          <p:nvPr/>
        </p:nvSpPr>
        <p:spPr bwMode="auto">
          <a:xfrm>
            <a:off x="6713535" y="2011363"/>
            <a:ext cx="12763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Albert Einstein</a:t>
            </a:r>
          </a:p>
          <a:p>
            <a:pPr algn="ctr" eaLnBrk="1" hangingPunct="1"/>
            <a:r>
              <a:rPr lang="de-DE" altLang="de-DE" sz="1400" b="0"/>
              <a:t>(1879-1955)</a:t>
            </a:r>
          </a:p>
        </p:txBody>
      </p:sp>
      <p:pic>
        <p:nvPicPr>
          <p:cNvPr id="7" name="Picture 10" descr="File:Max Planck (1858-1947).jpg">
            <a:extLst>
              <a:ext uri="{FF2B5EF4-FFF2-40B4-BE49-F238E27FC236}">
                <a16:creationId xmlns:a16="http://schemas.microsoft.com/office/drawing/2014/main" id="{BF3FB178-D071-4077-B783-083681C2CC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9910" y="4626685"/>
            <a:ext cx="1207236" cy="1696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feld 15">
            <a:extLst>
              <a:ext uri="{FF2B5EF4-FFF2-40B4-BE49-F238E27FC236}">
                <a16:creationId xmlns:a16="http://schemas.microsoft.com/office/drawing/2014/main" id="{B48F1517-CF4B-4894-8B2A-5E590BF25198}"/>
              </a:ext>
            </a:extLst>
          </p:cNvPr>
          <p:cNvSpPr txBox="1">
            <a:spLocks noChangeArrowheads="1"/>
          </p:cNvSpPr>
          <p:nvPr/>
        </p:nvSpPr>
        <p:spPr bwMode="auto">
          <a:xfrm>
            <a:off x="6868942" y="6321895"/>
            <a:ext cx="10807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Max Planck</a:t>
            </a:r>
          </a:p>
          <a:p>
            <a:pPr algn="ctr" eaLnBrk="1" hangingPunct="1"/>
            <a:r>
              <a:rPr lang="de-DE" altLang="de-DE" sz="1400" b="0"/>
              <a:t>(1858-1947)</a:t>
            </a:r>
          </a:p>
        </p:txBody>
      </p:sp>
      <p:sp>
        <p:nvSpPr>
          <p:cNvPr id="9" name="Textfeld 3">
            <a:extLst>
              <a:ext uri="{FF2B5EF4-FFF2-40B4-BE49-F238E27FC236}">
                <a16:creationId xmlns:a16="http://schemas.microsoft.com/office/drawing/2014/main" id="{89BF64C5-8471-4CC7-9449-70F3BB93399D}"/>
              </a:ext>
            </a:extLst>
          </p:cNvPr>
          <p:cNvSpPr txBox="1">
            <a:spLocks noChangeArrowheads="1"/>
          </p:cNvSpPr>
          <p:nvPr/>
        </p:nvSpPr>
        <p:spPr bwMode="auto">
          <a:xfrm>
            <a:off x="259284" y="449633"/>
            <a:ext cx="650325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0070C0"/>
                </a:solidFill>
              </a:rPr>
              <a:t>Alternative Betrachtung (Albert Einstein 1917)</a:t>
            </a:r>
            <a:r>
              <a:rPr lang="de-DE" altLang="de-DE" sz="1600" b="1">
                <a:solidFill>
                  <a:srgbClr val="0070C0"/>
                </a:solidFill>
              </a:rPr>
              <a:t>                    </a:t>
            </a:r>
          </a:p>
          <a:p>
            <a:pPr eaLnBrk="1" hangingPunct="1"/>
            <a:endParaRPr lang="de-DE" sz="800">
              <a:solidFill>
                <a:srgbClr val="0070C0"/>
              </a:solidFill>
            </a:endParaRPr>
          </a:p>
          <a:p>
            <a:pPr eaLnBrk="1" hangingPunct="1"/>
            <a:r>
              <a:rPr lang="de-DE" sz="1600" b="0"/>
              <a:t>Verhältnis von angeregten zu nicht angeregten Atomen (Boltzmann-Faktor): </a:t>
            </a:r>
          </a:p>
        </p:txBody>
      </p:sp>
      <p:graphicFrame>
        <p:nvGraphicFramePr>
          <p:cNvPr id="11" name="Object 5">
            <a:extLst>
              <a:ext uri="{FF2B5EF4-FFF2-40B4-BE49-F238E27FC236}">
                <a16:creationId xmlns:a16="http://schemas.microsoft.com/office/drawing/2014/main" id="{A008A97B-6BEA-465C-B221-B68BA977B15D}"/>
              </a:ext>
            </a:extLst>
          </p:cNvPr>
          <p:cNvGraphicFramePr>
            <a:graphicFrameLocks noChangeAspect="1"/>
          </p:cNvGraphicFramePr>
          <p:nvPr/>
        </p:nvGraphicFramePr>
        <p:xfrm>
          <a:off x="711200" y="2403024"/>
          <a:ext cx="6515100" cy="1066800"/>
        </p:xfrm>
        <a:graphic>
          <a:graphicData uri="http://schemas.openxmlformats.org/presentationml/2006/ole">
            <mc:AlternateContent xmlns:mc="http://schemas.openxmlformats.org/markup-compatibility/2006">
              <mc:Choice xmlns:v="urn:schemas-microsoft-com:vml" Requires="v">
                <p:oleObj spid="_x0000_s49334" name="Equation" r:id="rId7" imgW="4343400" imgH="711000" progId="Equation.DSMT4">
                  <p:embed/>
                </p:oleObj>
              </mc:Choice>
              <mc:Fallback>
                <p:oleObj name="Equation" r:id="rId7" imgW="4343400" imgH="711000" progId="Equation.DSMT4">
                  <p:embed/>
                  <p:pic>
                    <p:nvPicPr>
                      <p:cNvPr id="11" name="Object 5">
                        <a:extLst>
                          <a:ext uri="{FF2B5EF4-FFF2-40B4-BE49-F238E27FC236}">
                            <a16:creationId xmlns:a16="http://schemas.microsoft.com/office/drawing/2014/main" id="{A008A97B-6BEA-465C-B221-B68BA977B15D}"/>
                          </a:ext>
                        </a:extLst>
                      </p:cNvPr>
                      <p:cNvPicPr>
                        <a:picLocks noChangeAspect="1" noChangeArrowheads="1"/>
                      </p:cNvPicPr>
                      <p:nvPr/>
                    </p:nvPicPr>
                    <p:blipFill>
                      <a:blip r:embed="rId8"/>
                      <a:srcRect/>
                      <a:stretch>
                        <a:fillRect/>
                      </a:stretch>
                    </p:blipFill>
                    <p:spPr bwMode="auto">
                      <a:xfrm>
                        <a:off x="711200" y="2403024"/>
                        <a:ext cx="65151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 name="Textfeld 31">
            <a:extLst>
              <a:ext uri="{FF2B5EF4-FFF2-40B4-BE49-F238E27FC236}">
                <a16:creationId xmlns:a16="http://schemas.microsoft.com/office/drawing/2014/main" id="{2C4200D3-22B1-46B0-BEA5-9619FE8692B4}"/>
              </a:ext>
            </a:extLst>
          </p:cNvPr>
          <p:cNvSpPr txBox="1">
            <a:spLocks noChangeArrowheads="1"/>
          </p:cNvSpPr>
          <p:nvPr/>
        </p:nvSpPr>
        <p:spPr bwMode="auto">
          <a:xfrm>
            <a:off x="270170" y="3479499"/>
            <a:ext cx="743530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Absorption pro Zeit und Volumen = spontane Emissionen + </a:t>
            </a:r>
            <a:r>
              <a:rPr lang="de-DE" altLang="de-DE" sz="1600" b="0" u="sng"/>
              <a:t>stimulierte</a:t>
            </a:r>
            <a:r>
              <a:rPr lang="de-DE" altLang="de-DE" sz="1600" b="0">
                <a:solidFill>
                  <a:srgbClr val="FF0000"/>
                </a:solidFill>
              </a:rPr>
              <a:t>*</a:t>
            </a:r>
            <a:r>
              <a:rPr lang="de-DE" altLang="de-DE" sz="1600" b="0"/>
              <a:t> Emissionen  </a:t>
            </a:r>
          </a:p>
        </p:txBody>
      </p:sp>
      <p:graphicFrame>
        <p:nvGraphicFramePr>
          <p:cNvPr id="14" name="Object 5">
            <a:extLst>
              <a:ext uri="{FF2B5EF4-FFF2-40B4-BE49-F238E27FC236}">
                <a16:creationId xmlns:a16="http://schemas.microsoft.com/office/drawing/2014/main" id="{F97E1731-10C1-4323-A739-563910D4187C}"/>
              </a:ext>
            </a:extLst>
          </p:cNvPr>
          <p:cNvGraphicFramePr>
            <a:graphicFrameLocks noChangeAspect="1"/>
          </p:cNvGraphicFramePr>
          <p:nvPr/>
        </p:nvGraphicFramePr>
        <p:xfrm>
          <a:off x="330200" y="3838351"/>
          <a:ext cx="7505700" cy="647700"/>
        </p:xfrm>
        <a:graphic>
          <a:graphicData uri="http://schemas.openxmlformats.org/presentationml/2006/ole">
            <mc:AlternateContent xmlns:mc="http://schemas.openxmlformats.org/markup-compatibility/2006">
              <mc:Choice xmlns:v="urn:schemas-microsoft-com:vml" Requires="v">
                <p:oleObj spid="_x0000_s49335" name="Equation" r:id="rId9" imgW="5003640" imgH="431640" progId="Equation.DSMT4">
                  <p:embed/>
                </p:oleObj>
              </mc:Choice>
              <mc:Fallback>
                <p:oleObj name="Equation" r:id="rId9" imgW="5003640" imgH="431640" progId="Equation.DSMT4">
                  <p:embed/>
                  <p:pic>
                    <p:nvPicPr>
                      <p:cNvPr id="14" name="Object 5">
                        <a:extLst>
                          <a:ext uri="{FF2B5EF4-FFF2-40B4-BE49-F238E27FC236}">
                            <a16:creationId xmlns:a16="http://schemas.microsoft.com/office/drawing/2014/main" id="{F97E1731-10C1-4323-A739-563910D4187C}"/>
                          </a:ext>
                        </a:extLst>
                      </p:cNvPr>
                      <p:cNvPicPr>
                        <a:picLocks noChangeAspect="1" noChangeArrowheads="1"/>
                      </p:cNvPicPr>
                      <p:nvPr/>
                    </p:nvPicPr>
                    <p:blipFill>
                      <a:blip r:embed="rId10"/>
                      <a:srcRect/>
                      <a:stretch>
                        <a:fillRect/>
                      </a:stretch>
                    </p:blipFill>
                    <p:spPr bwMode="auto">
                      <a:xfrm>
                        <a:off x="330200" y="3838351"/>
                        <a:ext cx="7505700" cy="647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Textfeld 33">
            <a:extLst>
              <a:ext uri="{FF2B5EF4-FFF2-40B4-BE49-F238E27FC236}">
                <a16:creationId xmlns:a16="http://schemas.microsoft.com/office/drawing/2014/main" id="{5B0E47B6-88B9-4C4E-8396-ABBA9F0D2C08}"/>
              </a:ext>
            </a:extLst>
          </p:cNvPr>
          <p:cNvSpPr txBox="1">
            <a:spLocks noChangeArrowheads="1"/>
          </p:cNvSpPr>
          <p:nvPr/>
        </p:nvSpPr>
        <p:spPr bwMode="auto">
          <a:xfrm>
            <a:off x="330200" y="5796387"/>
            <a:ext cx="58219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FF0000"/>
                </a:solidFill>
              </a:rPr>
              <a:t>* Die stimulierte Emission wurde hier ad hoc eingeführt, erweist</a:t>
            </a:r>
          </a:p>
          <a:p>
            <a:pPr eaLnBrk="1" hangingPunct="1"/>
            <a:r>
              <a:rPr lang="de-DE" altLang="de-DE" sz="1600">
                <a:solidFill>
                  <a:srgbClr val="FF0000"/>
                </a:solidFill>
              </a:rPr>
              <a:t>   sich aber später als Grundlage für das Verständnis des Laser</a:t>
            </a:r>
          </a:p>
        </p:txBody>
      </p:sp>
      <p:graphicFrame>
        <p:nvGraphicFramePr>
          <p:cNvPr id="18" name="Object 7">
            <a:extLst>
              <a:ext uri="{FF2B5EF4-FFF2-40B4-BE49-F238E27FC236}">
                <a16:creationId xmlns:a16="http://schemas.microsoft.com/office/drawing/2014/main" id="{280C64E9-C81A-4406-9A60-271D05D26CBF}"/>
              </a:ext>
            </a:extLst>
          </p:cNvPr>
          <p:cNvGraphicFramePr>
            <a:graphicFrameLocks noChangeAspect="1"/>
          </p:cNvGraphicFramePr>
          <p:nvPr/>
        </p:nvGraphicFramePr>
        <p:xfrm>
          <a:off x="378958" y="4501244"/>
          <a:ext cx="1765300" cy="633413"/>
        </p:xfrm>
        <a:graphic>
          <a:graphicData uri="http://schemas.openxmlformats.org/presentationml/2006/ole">
            <mc:AlternateContent xmlns:mc="http://schemas.openxmlformats.org/markup-compatibility/2006">
              <mc:Choice xmlns:v="urn:schemas-microsoft-com:vml" Requires="v">
                <p:oleObj spid="_x0000_s49336" name="Equation" r:id="rId11" imgW="1168200" imgH="419040" progId="Equation.DSMT4">
                  <p:embed/>
                </p:oleObj>
              </mc:Choice>
              <mc:Fallback>
                <p:oleObj name="Equation" r:id="rId11" imgW="1168200" imgH="419040" progId="Equation.DSMT4">
                  <p:embed/>
                  <p:pic>
                    <p:nvPicPr>
                      <p:cNvPr id="18" name="Object 7">
                        <a:extLst>
                          <a:ext uri="{FF2B5EF4-FFF2-40B4-BE49-F238E27FC236}">
                            <a16:creationId xmlns:a16="http://schemas.microsoft.com/office/drawing/2014/main" id="{280C64E9-C81A-4406-9A60-271D05D26CBF}"/>
                          </a:ext>
                        </a:extLst>
                      </p:cNvPr>
                      <p:cNvPicPr>
                        <a:picLocks noChangeAspect="1" noChangeArrowheads="1"/>
                      </p:cNvPicPr>
                      <p:nvPr/>
                    </p:nvPicPr>
                    <p:blipFill>
                      <a:blip r:embed="rId12"/>
                      <a:srcRect/>
                      <a:stretch>
                        <a:fillRect/>
                      </a:stretch>
                    </p:blipFill>
                    <p:spPr bwMode="auto">
                      <a:xfrm>
                        <a:off x="378958" y="4501244"/>
                        <a:ext cx="1765300" cy="63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 name="Textfeld 23">
            <a:extLst>
              <a:ext uri="{FF2B5EF4-FFF2-40B4-BE49-F238E27FC236}">
                <a16:creationId xmlns:a16="http://schemas.microsoft.com/office/drawing/2014/main" id="{62BCECDF-9F63-4969-97CB-2975EE099D48}"/>
              </a:ext>
            </a:extLst>
          </p:cNvPr>
          <p:cNvSpPr txBox="1">
            <a:spLocks noChangeArrowheads="1"/>
          </p:cNvSpPr>
          <p:nvPr/>
        </p:nvSpPr>
        <p:spPr bwMode="auto">
          <a:xfrm>
            <a:off x="2194194" y="4619979"/>
            <a:ext cx="424988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führt wieder zur </a:t>
            </a:r>
            <a:r>
              <a:rPr lang="de-DE" altLang="de-DE" sz="1600">
                <a:solidFill>
                  <a:srgbClr val="0070C0"/>
                </a:solidFill>
              </a:rPr>
              <a:t>Planckschen Strahlungsformel</a:t>
            </a:r>
          </a:p>
        </p:txBody>
      </p:sp>
      <p:pic>
        <p:nvPicPr>
          <p:cNvPr id="22" name="Grafik 21">
            <a:extLst>
              <a:ext uri="{FF2B5EF4-FFF2-40B4-BE49-F238E27FC236}">
                <a16:creationId xmlns:a16="http://schemas.microsoft.com/office/drawing/2014/main" id="{3EBCAF95-7F12-40BB-85C7-409521D2F59D}"/>
              </a:ext>
            </a:extLst>
          </p:cNvPr>
          <p:cNvPicPr>
            <a:picLocks noChangeAspect="1"/>
          </p:cNvPicPr>
          <p:nvPr/>
        </p:nvPicPr>
        <p:blipFill>
          <a:blip r:embed="rId13"/>
          <a:stretch>
            <a:fillRect/>
          </a:stretch>
        </p:blipFill>
        <p:spPr>
          <a:xfrm>
            <a:off x="562300" y="1181967"/>
            <a:ext cx="3305950" cy="1116031"/>
          </a:xfrm>
          <a:prstGeom prst="rect">
            <a:avLst/>
          </a:prstGeom>
        </p:spPr>
      </p:pic>
      <p:graphicFrame>
        <p:nvGraphicFramePr>
          <p:cNvPr id="23" name="Object 5">
            <a:extLst>
              <a:ext uri="{FF2B5EF4-FFF2-40B4-BE49-F238E27FC236}">
                <a16:creationId xmlns:a16="http://schemas.microsoft.com/office/drawing/2014/main" id="{2F8563C8-06DB-45C5-8DE3-B5CB78D1AEAA}"/>
              </a:ext>
            </a:extLst>
          </p:cNvPr>
          <p:cNvGraphicFramePr>
            <a:graphicFrameLocks noChangeAspect="1"/>
          </p:cNvGraphicFramePr>
          <p:nvPr/>
        </p:nvGraphicFramePr>
        <p:xfrm>
          <a:off x="2381069" y="1869805"/>
          <a:ext cx="228600" cy="304800"/>
        </p:xfrm>
        <a:graphic>
          <a:graphicData uri="http://schemas.openxmlformats.org/presentationml/2006/ole">
            <mc:AlternateContent xmlns:mc="http://schemas.openxmlformats.org/markup-compatibility/2006">
              <mc:Choice xmlns:v="urn:schemas-microsoft-com:vml" Requires="v">
                <p:oleObj spid="_x0000_s49337" name="Equation" r:id="rId14" imgW="152280" imgH="203040" progId="Equation.DSMT4">
                  <p:embed/>
                </p:oleObj>
              </mc:Choice>
              <mc:Fallback>
                <p:oleObj name="Equation" r:id="rId14" imgW="152280" imgH="203040" progId="Equation.DSMT4">
                  <p:embed/>
                  <p:pic>
                    <p:nvPicPr>
                      <p:cNvPr id="23" name="Object 5">
                        <a:extLst>
                          <a:ext uri="{FF2B5EF4-FFF2-40B4-BE49-F238E27FC236}">
                            <a16:creationId xmlns:a16="http://schemas.microsoft.com/office/drawing/2014/main" id="{2F8563C8-06DB-45C5-8DE3-B5CB78D1AEAA}"/>
                          </a:ext>
                        </a:extLst>
                      </p:cNvPr>
                      <p:cNvPicPr>
                        <a:picLocks noChangeAspect="1" noChangeArrowheads="1"/>
                      </p:cNvPicPr>
                      <p:nvPr/>
                    </p:nvPicPr>
                    <p:blipFill>
                      <a:blip r:embed="rId15"/>
                      <a:srcRect/>
                      <a:stretch>
                        <a:fillRect/>
                      </a:stretch>
                    </p:blipFill>
                    <p:spPr bwMode="auto">
                      <a:xfrm>
                        <a:off x="2381069" y="1869805"/>
                        <a:ext cx="2286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5">
            <a:extLst>
              <a:ext uri="{FF2B5EF4-FFF2-40B4-BE49-F238E27FC236}">
                <a16:creationId xmlns:a16="http://schemas.microsoft.com/office/drawing/2014/main" id="{BE761406-4988-4F47-ACE1-6F346024473D}"/>
              </a:ext>
            </a:extLst>
          </p:cNvPr>
          <p:cNvGraphicFramePr>
            <a:graphicFrameLocks noChangeAspect="1"/>
          </p:cNvGraphicFramePr>
          <p:nvPr/>
        </p:nvGraphicFramePr>
        <p:xfrm>
          <a:off x="3145907" y="1887538"/>
          <a:ext cx="190500" cy="247650"/>
        </p:xfrm>
        <a:graphic>
          <a:graphicData uri="http://schemas.openxmlformats.org/presentationml/2006/ole">
            <mc:AlternateContent xmlns:mc="http://schemas.openxmlformats.org/markup-compatibility/2006">
              <mc:Choice xmlns:v="urn:schemas-microsoft-com:vml" Requires="v">
                <p:oleObj spid="_x0000_s49338" name="Equation" r:id="rId16" imgW="126720" imgH="164880" progId="Equation.DSMT4">
                  <p:embed/>
                </p:oleObj>
              </mc:Choice>
              <mc:Fallback>
                <p:oleObj name="Equation" r:id="rId16" imgW="126720" imgH="164880" progId="Equation.DSMT4">
                  <p:embed/>
                  <p:pic>
                    <p:nvPicPr>
                      <p:cNvPr id="24" name="Object 5">
                        <a:extLst>
                          <a:ext uri="{FF2B5EF4-FFF2-40B4-BE49-F238E27FC236}">
                            <a16:creationId xmlns:a16="http://schemas.microsoft.com/office/drawing/2014/main" id="{BE761406-4988-4F47-ACE1-6F346024473D}"/>
                          </a:ext>
                        </a:extLst>
                      </p:cNvPr>
                      <p:cNvPicPr>
                        <a:picLocks noChangeAspect="1" noChangeArrowheads="1"/>
                      </p:cNvPicPr>
                      <p:nvPr/>
                    </p:nvPicPr>
                    <p:blipFill>
                      <a:blip r:embed="rId17"/>
                      <a:srcRect/>
                      <a:stretch>
                        <a:fillRect/>
                      </a:stretch>
                    </p:blipFill>
                    <p:spPr bwMode="auto">
                      <a:xfrm>
                        <a:off x="3145907" y="1887538"/>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5">
            <a:extLst>
              <a:ext uri="{FF2B5EF4-FFF2-40B4-BE49-F238E27FC236}">
                <a16:creationId xmlns:a16="http://schemas.microsoft.com/office/drawing/2014/main" id="{C278563B-F337-44DA-9605-8DA3A90B349C}"/>
              </a:ext>
            </a:extLst>
          </p:cNvPr>
          <p:cNvGraphicFramePr>
            <a:graphicFrameLocks noChangeAspect="1"/>
          </p:cNvGraphicFramePr>
          <p:nvPr/>
        </p:nvGraphicFramePr>
        <p:xfrm>
          <a:off x="1865630" y="1887538"/>
          <a:ext cx="190500" cy="247650"/>
        </p:xfrm>
        <a:graphic>
          <a:graphicData uri="http://schemas.openxmlformats.org/presentationml/2006/ole">
            <mc:AlternateContent xmlns:mc="http://schemas.openxmlformats.org/markup-compatibility/2006">
              <mc:Choice xmlns:v="urn:schemas-microsoft-com:vml" Requires="v">
                <p:oleObj spid="_x0000_s49339" name="Equation" r:id="rId18" imgW="126720" imgH="164880" progId="Equation.DSMT4">
                  <p:embed/>
                </p:oleObj>
              </mc:Choice>
              <mc:Fallback>
                <p:oleObj name="Equation" r:id="rId18" imgW="126720" imgH="164880" progId="Equation.DSMT4">
                  <p:embed/>
                  <p:pic>
                    <p:nvPicPr>
                      <p:cNvPr id="25" name="Object 5">
                        <a:extLst>
                          <a:ext uri="{FF2B5EF4-FFF2-40B4-BE49-F238E27FC236}">
                            <a16:creationId xmlns:a16="http://schemas.microsoft.com/office/drawing/2014/main" id="{C278563B-F337-44DA-9605-8DA3A90B349C}"/>
                          </a:ext>
                        </a:extLst>
                      </p:cNvPr>
                      <p:cNvPicPr>
                        <a:picLocks noChangeAspect="1" noChangeArrowheads="1"/>
                      </p:cNvPicPr>
                      <p:nvPr/>
                    </p:nvPicPr>
                    <p:blipFill>
                      <a:blip r:embed="rId19"/>
                      <a:srcRect/>
                      <a:stretch>
                        <a:fillRect/>
                      </a:stretch>
                    </p:blipFill>
                    <p:spPr bwMode="auto">
                      <a:xfrm>
                        <a:off x="1865630" y="1887538"/>
                        <a:ext cx="190500" cy="24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2" name="Audio 11">
            <a:hlinkClick r:id="" action="ppaction://media"/>
            <a:extLst>
              <a:ext uri="{FF2B5EF4-FFF2-40B4-BE49-F238E27FC236}">
                <a16:creationId xmlns:a16="http://schemas.microsoft.com/office/drawing/2014/main" id="{4931D02D-E44C-45E0-B4EA-57673145574B}"/>
              </a:ext>
            </a:extLst>
          </p:cNvPr>
          <p:cNvPicPr>
            <a:picLocks noChangeAspect="1"/>
          </p:cNvPicPr>
          <p:nvPr>
            <a:audioFile r:link="rId3"/>
            <p:extLst>
              <p:ext uri="{DAA4B4D4-6D71-4841-9C94-3DE7FCFB9230}">
                <p14:media xmlns:p14="http://schemas.microsoft.com/office/powerpoint/2010/main" r:embed="rId2"/>
              </p:ext>
            </p:extLst>
          </p:nvPr>
        </p:nvPicPr>
        <p:blipFill>
          <a:blip r:embed="rId20"/>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1914049499"/>
      </p:ext>
    </p:extLst>
  </p:cSld>
  <p:clrMapOvr>
    <a:masterClrMapping/>
  </p:clrMapOvr>
  <mc:AlternateContent xmlns:mc="http://schemas.openxmlformats.org/markup-compatibility/2006">
    <mc:Choice xmlns:p14="http://schemas.microsoft.com/office/powerpoint/2010/main" Requires="p14">
      <p:transition spd="slow" p14:dur="2000" advTm="92619"/>
    </mc:Choice>
    <mc:Fallback>
      <p:transition spd="slow" advTm="92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feld 3">
            <a:extLst>
              <a:ext uri="{FF2B5EF4-FFF2-40B4-BE49-F238E27FC236}">
                <a16:creationId xmlns:a16="http://schemas.microsoft.com/office/drawing/2014/main" id="{13CC6E79-CF9B-413D-A585-26E29BA0B742}"/>
              </a:ext>
            </a:extLst>
          </p:cNvPr>
          <p:cNvSpPr txBox="1">
            <a:spLocks noChangeArrowheads="1"/>
          </p:cNvSpPr>
          <p:nvPr/>
        </p:nvSpPr>
        <p:spPr bwMode="auto">
          <a:xfrm>
            <a:off x="309563" y="430213"/>
            <a:ext cx="64436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0070C0"/>
                </a:solidFill>
              </a:rPr>
              <a:t>3.1.2</a:t>
            </a:r>
            <a:r>
              <a:rPr lang="de-DE" altLang="de-DE" sz="1600" b="1">
                <a:solidFill>
                  <a:srgbClr val="0070C0"/>
                </a:solidFill>
              </a:rPr>
              <a:t>  Der photoelektrische Effekt</a:t>
            </a:r>
          </a:p>
          <a:p>
            <a:pPr eaLnBrk="1" hangingPunct="1"/>
            <a:endParaRPr lang="de-DE" altLang="de-DE" sz="800" b="1">
              <a:solidFill>
                <a:srgbClr val="CC0066"/>
              </a:solidFill>
            </a:endParaRPr>
          </a:p>
          <a:p>
            <a:pPr eaLnBrk="1" hangingPunct="1"/>
            <a:r>
              <a:rPr lang="de-DE" altLang="de-DE" sz="1600" b="0"/>
              <a:t>Durch die Bestrahlung mit Licht (insbesondere UV) werden aus einer Metallplatte Elektronen herausgelöst. Quantitative Untersuchungen wurden von P. Lenard um 1900 durchgeführt. Davor gab es einige Hinweise z.B.:</a:t>
            </a:r>
          </a:p>
          <a:p>
            <a:pPr eaLnBrk="1" hangingPunct="1"/>
            <a:endParaRPr lang="de-DE" altLang="de-DE" sz="800" b="0"/>
          </a:p>
          <a:p>
            <a:pPr eaLnBrk="1" hangingPunct="1"/>
            <a:r>
              <a:rPr lang="de-DE" altLang="de-DE" sz="1600" b="0">
                <a:sym typeface="Symbol" panose="05050102010706020507" pitchFamily="18" charset="2"/>
              </a:rPr>
              <a:t>  </a:t>
            </a:r>
            <a:r>
              <a:rPr lang="de-DE" altLang="de-DE" sz="1600" b="0"/>
              <a:t>Becquerel-Effekt (Alexande Becquerel 1839): Zwischen gleichartigen  </a:t>
            </a:r>
          </a:p>
          <a:p>
            <a:pPr eaLnBrk="1" hangingPunct="1"/>
            <a:r>
              <a:rPr lang="de-DE" altLang="de-DE" sz="1600" b="0"/>
              <a:t>    Elektroden in einem Elektrolyten entsteht eine Spannung, wenn sie </a:t>
            </a:r>
          </a:p>
          <a:p>
            <a:pPr eaLnBrk="1" hangingPunct="1"/>
            <a:r>
              <a:rPr lang="de-DE" altLang="de-DE" sz="1600" b="0"/>
              <a:t>    belichtet werden.</a:t>
            </a:r>
          </a:p>
          <a:p>
            <a:pPr eaLnBrk="1" hangingPunct="1"/>
            <a:endParaRPr lang="de-DE" altLang="de-DE" sz="800" b="0"/>
          </a:p>
          <a:p>
            <a:pPr eaLnBrk="1" hangingPunct="1"/>
            <a:r>
              <a:rPr lang="de-DE" altLang="de-DE" sz="1600" b="0">
                <a:sym typeface="Symbol" panose="05050102010706020507" pitchFamily="18" charset="2"/>
              </a:rPr>
              <a:t>  </a:t>
            </a:r>
            <a:r>
              <a:rPr lang="de-DE" altLang="de-DE" sz="1600" b="0"/>
              <a:t>Hallwachs-Effekt (Wilhelm Hallwachs und Heinrich Hertz um 1886): </a:t>
            </a:r>
          </a:p>
          <a:p>
            <a:pPr eaLnBrk="1" hangingPunct="1"/>
            <a:r>
              <a:rPr lang="de-DE" altLang="de-DE" sz="1600" b="0"/>
              <a:t>    Ein Elektrometer zeigt einen Ausschlag, wenn es belichtet wird. </a:t>
            </a:r>
          </a:p>
        </p:txBody>
      </p:sp>
      <p:pic>
        <p:nvPicPr>
          <p:cNvPr id="3077" name="Picture 2" descr="File:Lenard.jpg">
            <a:extLst>
              <a:ext uri="{FF2B5EF4-FFF2-40B4-BE49-F238E27FC236}">
                <a16:creationId xmlns:a16="http://schemas.microsoft.com/office/drawing/2014/main" id="{D353BAAD-F7B4-44C2-B594-CF5FD714B4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4014" y="400050"/>
            <a:ext cx="12715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feld 5">
            <a:extLst>
              <a:ext uri="{FF2B5EF4-FFF2-40B4-BE49-F238E27FC236}">
                <a16:creationId xmlns:a16="http://schemas.microsoft.com/office/drawing/2014/main" id="{9044EB56-864C-4DED-AF7B-47AE9968C485}"/>
              </a:ext>
            </a:extLst>
          </p:cNvPr>
          <p:cNvSpPr txBox="1">
            <a:spLocks noChangeArrowheads="1"/>
          </p:cNvSpPr>
          <p:nvPr/>
        </p:nvSpPr>
        <p:spPr bwMode="auto">
          <a:xfrm>
            <a:off x="6742768" y="2178050"/>
            <a:ext cx="12153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Phillip Lenard</a:t>
            </a:r>
          </a:p>
          <a:p>
            <a:pPr algn="ctr" eaLnBrk="1" hangingPunct="1"/>
            <a:r>
              <a:rPr lang="de-DE" altLang="de-DE" sz="1400" b="0"/>
              <a:t>(1862 – 1947)</a:t>
            </a:r>
          </a:p>
        </p:txBody>
      </p:sp>
      <p:sp>
        <p:nvSpPr>
          <p:cNvPr id="3" name="Foliennummernplatzhalter 2">
            <a:extLst>
              <a:ext uri="{FF2B5EF4-FFF2-40B4-BE49-F238E27FC236}">
                <a16:creationId xmlns:a16="http://schemas.microsoft.com/office/drawing/2014/main" id="{F35564C7-4E62-4D80-A378-491E7392DD2E}"/>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33</a:t>
            </a:fld>
            <a:endParaRPr lang="en-GB" altLang="de-DE"/>
          </a:p>
        </p:txBody>
      </p:sp>
      <p:pic>
        <p:nvPicPr>
          <p:cNvPr id="4" name="Audio 3">
            <a:hlinkClick r:id="" action="ppaction://media"/>
            <a:extLst>
              <a:ext uri="{FF2B5EF4-FFF2-40B4-BE49-F238E27FC236}">
                <a16:creationId xmlns:a16="http://schemas.microsoft.com/office/drawing/2014/main" id="{03698DEB-0E33-4200-80D0-72B8BB9AF3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213503752"/>
      </p:ext>
    </p:extLst>
  </p:cSld>
  <p:clrMapOvr>
    <a:masterClrMapping/>
  </p:clrMapOvr>
  <mc:AlternateContent xmlns:mc="http://schemas.openxmlformats.org/markup-compatibility/2006">
    <mc:Choice xmlns:p14="http://schemas.microsoft.com/office/powerpoint/2010/main" Requires="p14">
      <p:transition spd="slow" p14:dur="2000" advTm="77642"/>
    </mc:Choice>
    <mc:Fallback>
      <p:transition spd="slow" advTm="77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Textfeld 9">
            <a:extLst>
              <a:ext uri="{FF2B5EF4-FFF2-40B4-BE49-F238E27FC236}">
                <a16:creationId xmlns:a16="http://schemas.microsoft.com/office/drawing/2014/main" id="{384CA9DC-74DD-4788-90CC-79CC28139A94}"/>
              </a:ext>
            </a:extLst>
          </p:cNvPr>
          <p:cNvSpPr txBox="1">
            <a:spLocks noChangeArrowheads="1"/>
          </p:cNvSpPr>
          <p:nvPr/>
        </p:nvSpPr>
        <p:spPr bwMode="auto">
          <a:xfrm>
            <a:off x="312510" y="3256415"/>
            <a:ext cx="7585076"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Die max. kinetische Energie der emittierten Elektronen wird durch die Gegenspannung </a:t>
            </a:r>
            <a:r>
              <a:rPr lang="de-DE" altLang="de-DE" sz="1600" b="0" i="1"/>
              <a:t>U</a:t>
            </a:r>
            <a:r>
              <a:rPr lang="de-DE" altLang="de-DE" sz="1600" b="0" baseline="-25000"/>
              <a:t>0</a:t>
            </a:r>
            <a:r>
              <a:rPr lang="de-DE" altLang="de-DE" sz="1600" b="0"/>
              <a:t> bestimmt, bei der ein Stromfluss einsetzt. Sie ist gleich der Photonenenergie </a:t>
            </a:r>
            <a:r>
              <a:rPr lang="de-DE" altLang="de-DE" sz="1600" b="0" i="1"/>
              <a:t>h·</a:t>
            </a:r>
            <a:r>
              <a:rPr lang="de-DE" altLang="de-DE" sz="1600" b="0" i="1">
                <a:latin typeface="Symbol" panose="05050102010706020507" pitchFamily="18" charset="2"/>
              </a:rPr>
              <a:t>n</a:t>
            </a:r>
            <a:r>
              <a:rPr lang="de-DE" altLang="de-DE" sz="1600" b="0"/>
              <a:t> minus der Austrittsarbeit </a:t>
            </a:r>
            <a:r>
              <a:rPr lang="de-DE" altLang="de-DE" sz="1600" b="0" i="1"/>
              <a:t>W</a:t>
            </a:r>
            <a:r>
              <a:rPr lang="de-DE" altLang="de-DE" sz="1600" b="0" baseline="-25000"/>
              <a:t>a</a:t>
            </a:r>
            <a:r>
              <a:rPr lang="de-DE" altLang="de-DE" sz="1600" b="0"/>
              <a:t> und unabhängig von der Lichtintensität.</a:t>
            </a:r>
          </a:p>
          <a:p>
            <a:pPr eaLnBrk="1" hangingPunct="1"/>
            <a:endParaRPr lang="de-DE" altLang="de-DE" sz="1600" b="0"/>
          </a:p>
          <a:p>
            <a:pPr eaLnBrk="1" hangingPunct="1"/>
            <a:endParaRPr lang="de-DE" altLang="de-DE" sz="1600" b="0"/>
          </a:p>
          <a:p>
            <a:pPr eaLnBrk="1" hangingPunct="1"/>
            <a:endParaRPr lang="de-DE" altLang="de-DE" sz="1600" b="0"/>
          </a:p>
        </p:txBody>
      </p:sp>
      <p:sp>
        <p:nvSpPr>
          <p:cNvPr id="3076" name="Textfeld 3">
            <a:extLst>
              <a:ext uri="{FF2B5EF4-FFF2-40B4-BE49-F238E27FC236}">
                <a16:creationId xmlns:a16="http://schemas.microsoft.com/office/drawing/2014/main" id="{13CC6E79-CF9B-413D-A585-26E29BA0B742}"/>
              </a:ext>
            </a:extLst>
          </p:cNvPr>
          <p:cNvSpPr txBox="1">
            <a:spLocks noChangeArrowheads="1"/>
          </p:cNvSpPr>
          <p:nvPr/>
        </p:nvSpPr>
        <p:spPr bwMode="auto">
          <a:xfrm>
            <a:off x="309563" y="430213"/>
            <a:ext cx="64436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0070C0"/>
                </a:solidFill>
              </a:rPr>
              <a:t>3.1.2</a:t>
            </a:r>
            <a:r>
              <a:rPr lang="de-DE" altLang="de-DE" sz="1600" b="1">
                <a:solidFill>
                  <a:srgbClr val="0070C0"/>
                </a:solidFill>
              </a:rPr>
              <a:t>  Der photoelektrische Effekt</a:t>
            </a:r>
          </a:p>
          <a:p>
            <a:pPr eaLnBrk="1" hangingPunct="1"/>
            <a:endParaRPr lang="de-DE" altLang="de-DE" sz="800" b="1">
              <a:solidFill>
                <a:srgbClr val="CC0066"/>
              </a:solidFill>
            </a:endParaRPr>
          </a:p>
          <a:p>
            <a:pPr eaLnBrk="1" hangingPunct="1"/>
            <a:r>
              <a:rPr lang="de-DE" altLang="de-DE" sz="1600" b="0"/>
              <a:t>Durch die Bestrahlung mit Licht (insbesondere UV) werden aus einer Metallplatte Elektronen herausgelöst. Quantitative Untersuchungen wurden von P. Lenard um 1900 durchgeführt. Davor gab es einige Hinweise z.B.:</a:t>
            </a:r>
          </a:p>
          <a:p>
            <a:pPr eaLnBrk="1" hangingPunct="1"/>
            <a:endParaRPr lang="de-DE" altLang="de-DE" sz="800" b="0"/>
          </a:p>
          <a:p>
            <a:pPr eaLnBrk="1" hangingPunct="1"/>
            <a:r>
              <a:rPr lang="de-DE" altLang="de-DE" sz="1600" b="0">
                <a:sym typeface="Symbol" panose="05050102010706020507" pitchFamily="18" charset="2"/>
              </a:rPr>
              <a:t>  </a:t>
            </a:r>
            <a:r>
              <a:rPr lang="de-DE" altLang="de-DE" sz="1600" b="0"/>
              <a:t>Becquerel-Effekt (Alexande Becquerel 1839): Zwischen gleichartigen  </a:t>
            </a:r>
          </a:p>
          <a:p>
            <a:pPr eaLnBrk="1" hangingPunct="1"/>
            <a:r>
              <a:rPr lang="de-DE" altLang="de-DE" sz="1600" b="0"/>
              <a:t>    Elektroden in einem Elektrolyten entsteht eine Spannung, wenn sie </a:t>
            </a:r>
          </a:p>
          <a:p>
            <a:pPr eaLnBrk="1" hangingPunct="1"/>
            <a:r>
              <a:rPr lang="de-DE" altLang="de-DE" sz="1600" b="0"/>
              <a:t>    belichtet werden.</a:t>
            </a:r>
          </a:p>
          <a:p>
            <a:pPr eaLnBrk="1" hangingPunct="1"/>
            <a:endParaRPr lang="de-DE" altLang="de-DE" sz="800" b="0"/>
          </a:p>
          <a:p>
            <a:pPr eaLnBrk="1" hangingPunct="1"/>
            <a:r>
              <a:rPr lang="de-DE" altLang="de-DE" sz="1600" b="0">
                <a:sym typeface="Symbol" panose="05050102010706020507" pitchFamily="18" charset="2"/>
              </a:rPr>
              <a:t>  </a:t>
            </a:r>
            <a:r>
              <a:rPr lang="de-DE" altLang="de-DE" sz="1600" b="0"/>
              <a:t>Hallwachs-Effekt (Wilhelm Hallwachs und Heinrich Hertz um 1886): </a:t>
            </a:r>
          </a:p>
          <a:p>
            <a:pPr eaLnBrk="1" hangingPunct="1"/>
            <a:r>
              <a:rPr lang="de-DE" altLang="de-DE" sz="1600" b="0"/>
              <a:t>    Ein Elektrometer zeigt einen Ausschlag, wenn es belichtet wird. </a:t>
            </a:r>
          </a:p>
        </p:txBody>
      </p:sp>
      <p:pic>
        <p:nvPicPr>
          <p:cNvPr id="3077" name="Picture 2" descr="File:Lenard.jpg">
            <a:extLst>
              <a:ext uri="{FF2B5EF4-FFF2-40B4-BE49-F238E27FC236}">
                <a16:creationId xmlns:a16="http://schemas.microsoft.com/office/drawing/2014/main" id="{D353BAAD-F7B4-44C2-B594-CF5FD714B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014" y="400050"/>
            <a:ext cx="12715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feld 5">
            <a:extLst>
              <a:ext uri="{FF2B5EF4-FFF2-40B4-BE49-F238E27FC236}">
                <a16:creationId xmlns:a16="http://schemas.microsoft.com/office/drawing/2014/main" id="{9044EB56-864C-4DED-AF7B-47AE9968C485}"/>
              </a:ext>
            </a:extLst>
          </p:cNvPr>
          <p:cNvSpPr txBox="1">
            <a:spLocks noChangeArrowheads="1"/>
          </p:cNvSpPr>
          <p:nvPr/>
        </p:nvSpPr>
        <p:spPr bwMode="auto">
          <a:xfrm>
            <a:off x="6742768" y="2178050"/>
            <a:ext cx="12153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Phillip Lenard</a:t>
            </a:r>
          </a:p>
          <a:p>
            <a:pPr algn="ctr" eaLnBrk="1" hangingPunct="1"/>
            <a:r>
              <a:rPr lang="de-DE" altLang="de-DE" sz="1400" b="0"/>
              <a:t>(1862 – 1947)</a:t>
            </a:r>
          </a:p>
        </p:txBody>
      </p:sp>
      <p:pic>
        <p:nvPicPr>
          <p:cNvPr id="3080" name="Picture 6" descr="File:Photoeffekt gegenfeldmethode neu.svg">
            <a:extLst>
              <a:ext uri="{FF2B5EF4-FFF2-40B4-BE49-F238E27FC236}">
                <a16:creationId xmlns:a16="http://schemas.microsoft.com/office/drawing/2014/main" id="{FAE667D6-4FB1-471B-82C9-454E3EE362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2357" y="4121240"/>
            <a:ext cx="2734130" cy="262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4" name="Object 7">
            <a:extLst>
              <a:ext uri="{FF2B5EF4-FFF2-40B4-BE49-F238E27FC236}">
                <a16:creationId xmlns:a16="http://schemas.microsoft.com/office/drawing/2014/main" id="{F35A645B-D220-4D36-AAF1-82A8E350375A}"/>
              </a:ext>
            </a:extLst>
          </p:cNvPr>
          <p:cNvGraphicFramePr>
            <a:graphicFrameLocks noChangeAspect="1"/>
          </p:cNvGraphicFramePr>
          <p:nvPr>
            <p:extLst>
              <p:ext uri="{D42A27DB-BD31-4B8C-83A1-F6EECF244321}">
                <p14:modId xmlns:p14="http://schemas.microsoft.com/office/powerpoint/2010/main" val="61452223"/>
              </p:ext>
            </p:extLst>
          </p:nvPr>
        </p:nvGraphicFramePr>
        <p:xfrm>
          <a:off x="1235075" y="4238625"/>
          <a:ext cx="2305050" cy="342900"/>
        </p:xfrm>
        <a:graphic>
          <a:graphicData uri="http://schemas.openxmlformats.org/presentationml/2006/ole">
            <mc:AlternateContent xmlns:mc="http://schemas.openxmlformats.org/markup-compatibility/2006">
              <mc:Choice xmlns:v="urn:schemas-microsoft-com:vml" Requires="v">
                <p:oleObj spid="_x0000_s53278" name="Equation" r:id="rId7" imgW="1536480" imgH="228600" progId="Equation.DSMT4">
                  <p:embed/>
                </p:oleObj>
              </mc:Choice>
              <mc:Fallback>
                <p:oleObj name="Equation" r:id="rId7" imgW="1536480" imgH="228600" progId="Equation.DSMT4">
                  <p:embed/>
                  <p:pic>
                    <p:nvPicPr>
                      <p:cNvPr id="3074" name="Object 7">
                        <a:extLst>
                          <a:ext uri="{FF2B5EF4-FFF2-40B4-BE49-F238E27FC236}">
                            <a16:creationId xmlns:a16="http://schemas.microsoft.com/office/drawing/2014/main" id="{F35A645B-D220-4D36-AAF1-82A8E350375A}"/>
                          </a:ext>
                        </a:extLst>
                      </p:cNvPr>
                      <p:cNvPicPr>
                        <a:picLocks noChangeAspect="1" noChangeArrowheads="1"/>
                      </p:cNvPicPr>
                      <p:nvPr/>
                    </p:nvPicPr>
                    <p:blipFill>
                      <a:blip r:embed="rId8"/>
                      <a:srcRect/>
                      <a:stretch>
                        <a:fillRect/>
                      </a:stretch>
                    </p:blipFill>
                    <p:spPr bwMode="auto">
                      <a:xfrm>
                        <a:off x="1235075" y="4238625"/>
                        <a:ext cx="23050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Foliennummernplatzhalter 2">
            <a:extLst>
              <a:ext uri="{FF2B5EF4-FFF2-40B4-BE49-F238E27FC236}">
                <a16:creationId xmlns:a16="http://schemas.microsoft.com/office/drawing/2014/main" id="{F35564C7-4E62-4D80-A378-491E7392DD2E}"/>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34</a:t>
            </a:fld>
            <a:endParaRPr lang="en-GB" altLang="de-DE"/>
          </a:p>
        </p:txBody>
      </p:sp>
      <p:pic>
        <p:nvPicPr>
          <p:cNvPr id="2" name="Audio 1">
            <a:hlinkClick r:id="" action="ppaction://media"/>
            <a:extLst>
              <a:ext uri="{FF2B5EF4-FFF2-40B4-BE49-F238E27FC236}">
                <a16:creationId xmlns:a16="http://schemas.microsoft.com/office/drawing/2014/main" id="{B129EF3D-9768-4DC1-97B2-FD3D1B6CF32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544317771"/>
      </p:ext>
    </p:extLst>
  </p:cSld>
  <p:clrMapOvr>
    <a:masterClrMapping/>
  </p:clrMapOvr>
  <mc:AlternateContent xmlns:mc="http://schemas.openxmlformats.org/markup-compatibility/2006">
    <mc:Choice xmlns:p14="http://schemas.microsoft.com/office/powerpoint/2010/main" Requires="p14">
      <p:transition spd="slow" p14:dur="2000" advTm="85856"/>
    </mc:Choice>
    <mc:Fallback>
      <p:transition spd="slow" advTm="85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Textfeld 9">
            <a:extLst>
              <a:ext uri="{FF2B5EF4-FFF2-40B4-BE49-F238E27FC236}">
                <a16:creationId xmlns:a16="http://schemas.microsoft.com/office/drawing/2014/main" id="{384CA9DC-74DD-4788-90CC-79CC28139A94}"/>
              </a:ext>
            </a:extLst>
          </p:cNvPr>
          <p:cNvSpPr txBox="1">
            <a:spLocks noChangeArrowheads="1"/>
          </p:cNvSpPr>
          <p:nvPr/>
        </p:nvSpPr>
        <p:spPr bwMode="auto">
          <a:xfrm>
            <a:off x="312510" y="3256415"/>
            <a:ext cx="758507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Die max. kinetische Energie der emittierten Elektronen wird durch die Gegenspannung </a:t>
            </a:r>
            <a:r>
              <a:rPr lang="de-DE" altLang="de-DE" sz="1600" b="0" i="1"/>
              <a:t>U</a:t>
            </a:r>
            <a:r>
              <a:rPr lang="de-DE" altLang="de-DE" sz="1600" b="0" baseline="-25000"/>
              <a:t>0</a:t>
            </a:r>
            <a:r>
              <a:rPr lang="de-DE" altLang="de-DE" sz="1600" b="0"/>
              <a:t> bestimmt, bei der ein Stromfluss einsetzt. Sie ist gleich der Photonenenergie </a:t>
            </a:r>
            <a:r>
              <a:rPr lang="de-DE" altLang="de-DE" sz="1600" b="0" i="1"/>
              <a:t>h·</a:t>
            </a:r>
            <a:r>
              <a:rPr lang="de-DE" altLang="de-DE" sz="1600" b="0" i="1">
                <a:latin typeface="Symbol" panose="05050102010706020507" pitchFamily="18" charset="2"/>
              </a:rPr>
              <a:t>n</a:t>
            </a:r>
            <a:r>
              <a:rPr lang="de-DE" altLang="de-DE" sz="1600" b="0"/>
              <a:t> minus der Austrittsarbeit </a:t>
            </a:r>
            <a:r>
              <a:rPr lang="de-DE" altLang="de-DE" sz="1600" b="0" i="1"/>
              <a:t>W</a:t>
            </a:r>
            <a:r>
              <a:rPr lang="de-DE" altLang="de-DE" sz="1600" b="0" baseline="-25000"/>
              <a:t>a</a:t>
            </a:r>
            <a:r>
              <a:rPr lang="de-DE" altLang="de-DE" sz="1600" b="0"/>
              <a:t> und unabhängig von der Lichtintensität.</a:t>
            </a:r>
          </a:p>
          <a:p>
            <a:pPr eaLnBrk="1" hangingPunct="1"/>
            <a:endParaRPr lang="de-DE" altLang="de-DE" sz="1600" b="0"/>
          </a:p>
          <a:p>
            <a:pPr eaLnBrk="1" hangingPunct="1"/>
            <a:endParaRPr lang="de-DE" altLang="de-DE" sz="1600" b="0"/>
          </a:p>
          <a:p>
            <a:pPr eaLnBrk="1" hangingPunct="1"/>
            <a:endParaRPr lang="de-DE" altLang="de-DE" sz="1600" b="0"/>
          </a:p>
          <a:p>
            <a:pPr eaLnBrk="1" hangingPunct="1"/>
            <a:r>
              <a:rPr lang="de-DE" altLang="de-DE" sz="1600"/>
              <a:t>Hinweis auf den Teilchencharakter von Licht</a:t>
            </a:r>
          </a:p>
          <a:p>
            <a:pPr eaLnBrk="1" hangingPunct="1"/>
            <a:endParaRPr lang="de-DE" altLang="de-DE" sz="800" b="0"/>
          </a:p>
          <a:p>
            <a:pPr eaLnBrk="1" hangingPunct="1"/>
            <a:r>
              <a:rPr lang="de-DE" altLang="de-DE" sz="1600" b="0"/>
              <a:t>Eine Lichtwelle würde ihre Energie gleichmäßig auf </a:t>
            </a:r>
          </a:p>
          <a:p>
            <a:pPr eaLnBrk="1" hangingPunct="1"/>
            <a:r>
              <a:rPr lang="de-DE" altLang="de-DE" sz="1600" b="0"/>
              <a:t>alle Atome verteilen. Die Elektronenemission würde </a:t>
            </a:r>
          </a:p>
          <a:p>
            <a:pPr eaLnBrk="1" hangingPunct="1"/>
            <a:r>
              <a:rPr lang="de-DE" altLang="de-DE" sz="1600" b="0"/>
              <a:t>mit großer Verzögerung einsetzen und die kinetische </a:t>
            </a:r>
          </a:p>
          <a:p>
            <a:pPr eaLnBrk="1" hangingPunct="1"/>
            <a:r>
              <a:rPr lang="de-DE" altLang="de-DE" sz="1600" b="0"/>
              <a:t>Energie würde von der Lichtintensität abhängen. </a:t>
            </a:r>
          </a:p>
          <a:p>
            <a:pPr eaLnBrk="1" hangingPunct="1"/>
            <a:endParaRPr lang="de-DE" altLang="de-DE" sz="800" b="0"/>
          </a:p>
          <a:p>
            <a:pPr eaLnBrk="1" hangingPunct="1"/>
            <a:r>
              <a:rPr lang="de-DE" altLang="de-DE" sz="1600" b="0"/>
              <a:t>Trotzdem ist die </a:t>
            </a:r>
            <a:r>
              <a:rPr lang="de-DE" altLang="de-DE" sz="1600"/>
              <a:t>Wellenvorstellung</a:t>
            </a:r>
            <a:r>
              <a:rPr lang="de-DE" altLang="de-DE" sz="1600" b="0"/>
              <a:t> sehr erfolgreich.</a:t>
            </a:r>
          </a:p>
        </p:txBody>
      </p:sp>
      <p:sp>
        <p:nvSpPr>
          <p:cNvPr id="3076" name="Textfeld 3">
            <a:extLst>
              <a:ext uri="{FF2B5EF4-FFF2-40B4-BE49-F238E27FC236}">
                <a16:creationId xmlns:a16="http://schemas.microsoft.com/office/drawing/2014/main" id="{13CC6E79-CF9B-413D-A585-26E29BA0B742}"/>
              </a:ext>
            </a:extLst>
          </p:cNvPr>
          <p:cNvSpPr txBox="1">
            <a:spLocks noChangeArrowheads="1"/>
          </p:cNvSpPr>
          <p:nvPr/>
        </p:nvSpPr>
        <p:spPr bwMode="auto">
          <a:xfrm>
            <a:off x="309563" y="430213"/>
            <a:ext cx="64436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0070C0"/>
                </a:solidFill>
              </a:rPr>
              <a:t>3.1.2</a:t>
            </a:r>
            <a:r>
              <a:rPr lang="de-DE" altLang="de-DE" sz="1600" b="1">
                <a:solidFill>
                  <a:srgbClr val="0070C0"/>
                </a:solidFill>
              </a:rPr>
              <a:t>  Der photoelektrische Effekt</a:t>
            </a:r>
          </a:p>
          <a:p>
            <a:pPr eaLnBrk="1" hangingPunct="1"/>
            <a:endParaRPr lang="de-DE" altLang="de-DE" sz="800" b="1">
              <a:solidFill>
                <a:srgbClr val="CC0066"/>
              </a:solidFill>
            </a:endParaRPr>
          </a:p>
          <a:p>
            <a:pPr eaLnBrk="1" hangingPunct="1"/>
            <a:r>
              <a:rPr lang="de-DE" altLang="de-DE" sz="1600" b="0"/>
              <a:t>Durch die Bestrahlung mit Licht (insbesondere UV) werden aus einer Metallplatte Elektronen herausgelöst. Quantitative Untersuchungen wurden von P. Lenard um 1900 durchgeführt. Davor gab es einige Hinweise z.B.:</a:t>
            </a:r>
          </a:p>
          <a:p>
            <a:pPr eaLnBrk="1" hangingPunct="1"/>
            <a:endParaRPr lang="de-DE" altLang="de-DE" sz="800" b="0"/>
          </a:p>
          <a:p>
            <a:pPr eaLnBrk="1" hangingPunct="1"/>
            <a:r>
              <a:rPr lang="de-DE" altLang="de-DE" sz="1600" b="0">
                <a:sym typeface="Symbol" panose="05050102010706020507" pitchFamily="18" charset="2"/>
              </a:rPr>
              <a:t>  </a:t>
            </a:r>
            <a:r>
              <a:rPr lang="de-DE" altLang="de-DE" sz="1600" b="0"/>
              <a:t>Becquerel-Effekt (Alexande Becquerel 1839): Zwischen gleichartigen  </a:t>
            </a:r>
          </a:p>
          <a:p>
            <a:pPr eaLnBrk="1" hangingPunct="1"/>
            <a:r>
              <a:rPr lang="de-DE" altLang="de-DE" sz="1600" b="0"/>
              <a:t>    Elektroden in einem Elektrolyten entsteht eine Spannung, wenn sie </a:t>
            </a:r>
          </a:p>
          <a:p>
            <a:pPr eaLnBrk="1" hangingPunct="1"/>
            <a:r>
              <a:rPr lang="de-DE" altLang="de-DE" sz="1600" b="0"/>
              <a:t>    belichtet werden.</a:t>
            </a:r>
          </a:p>
          <a:p>
            <a:pPr eaLnBrk="1" hangingPunct="1"/>
            <a:endParaRPr lang="de-DE" altLang="de-DE" sz="800" b="0"/>
          </a:p>
          <a:p>
            <a:pPr eaLnBrk="1" hangingPunct="1"/>
            <a:r>
              <a:rPr lang="de-DE" altLang="de-DE" sz="1600" b="0">
                <a:sym typeface="Symbol" panose="05050102010706020507" pitchFamily="18" charset="2"/>
              </a:rPr>
              <a:t>  </a:t>
            </a:r>
            <a:r>
              <a:rPr lang="de-DE" altLang="de-DE" sz="1600" b="0"/>
              <a:t>Hallwachs-Effekt (Wilhelm Hallwachs und Heinrich Hertz um 1886): </a:t>
            </a:r>
          </a:p>
          <a:p>
            <a:pPr eaLnBrk="1" hangingPunct="1"/>
            <a:r>
              <a:rPr lang="de-DE" altLang="de-DE" sz="1600" b="0"/>
              <a:t>    Ein Elektrometer zeigt einen Ausschlag, wenn es belichtet wird. </a:t>
            </a:r>
          </a:p>
        </p:txBody>
      </p:sp>
      <p:pic>
        <p:nvPicPr>
          <p:cNvPr id="3077" name="Picture 2" descr="File:Lenard.jpg">
            <a:extLst>
              <a:ext uri="{FF2B5EF4-FFF2-40B4-BE49-F238E27FC236}">
                <a16:creationId xmlns:a16="http://schemas.microsoft.com/office/drawing/2014/main" id="{D353BAAD-F7B4-44C2-B594-CF5FD714B4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4014" y="400050"/>
            <a:ext cx="12715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8" name="Textfeld 5">
            <a:extLst>
              <a:ext uri="{FF2B5EF4-FFF2-40B4-BE49-F238E27FC236}">
                <a16:creationId xmlns:a16="http://schemas.microsoft.com/office/drawing/2014/main" id="{9044EB56-864C-4DED-AF7B-47AE9968C485}"/>
              </a:ext>
            </a:extLst>
          </p:cNvPr>
          <p:cNvSpPr txBox="1">
            <a:spLocks noChangeArrowheads="1"/>
          </p:cNvSpPr>
          <p:nvPr/>
        </p:nvSpPr>
        <p:spPr bwMode="auto">
          <a:xfrm>
            <a:off x="6742768" y="2178050"/>
            <a:ext cx="12153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Phillip Lenard</a:t>
            </a:r>
          </a:p>
          <a:p>
            <a:pPr algn="ctr" eaLnBrk="1" hangingPunct="1"/>
            <a:r>
              <a:rPr lang="de-DE" altLang="de-DE" sz="1400" b="0"/>
              <a:t>(1862 – 1947)</a:t>
            </a:r>
          </a:p>
        </p:txBody>
      </p:sp>
      <p:pic>
        <p:nvPicPr>
          <p:cNvPr id="3080" name="Picture 6" descr="File:Photoeffekt gegenfeldmethode neu.svg">
            <a:extLst>
              <a:ext uri="{FF2B5EF4-FFF2-40B4-BE49-F238E27FC236}">
                <a16:creationId xmlns:a16="http://schemas.microsoft.com/office/drawing/2014/main" id="{FAE667D6-4FB1-471B-82C9-454E3EE362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2357" y="4121240"/>
            <a:ext cx="2734130" cy="2629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liennummernplatzhalter 2">
            <a:extLst>
              <a:ext uri="{FF2B5EF4-FFF2-40B4-BE49-F238E27FC236}">
                <a16:creationId xmlns:a16="http://schemas.microsoft.com/office/drawing/2014/main" id="{F35564C7-4E62-4D80-A378-491E7392DD2E}"/>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35</a:t>
            </a:fld>
            <a:endParaRPr lang="en-GB" altLang="de-DE"/>
          </a:p>
        </p:txBody>
      </p:sp>
      <p:graphicFrame>
        <p:nvGraphicFramePr>
          <p:cNvPr id="9" name="Object 7">
            <a:extLst>
              <a:ext uri="{FF2B5EF4-FFF2-40B4-BE49-F238E27FC236}">
                <a16:creationId xmlns:a16="http://schemas.microsoft.com/office/drawing/2014/main" id="{A635BE43-1D0D-4FA1-820A-AC1EDD82D096}"/>
              </a:ext>
            </a:extLst>
          </p:cNvPr>
          <p:cNvGraphicFramePr>
            <a:graphicFrameLocks noChangeAspect="1"/>
          </p:cNvGraphicFramePr>
          <p:nvPr>
            <p:extLst>
              <p:ext uri="{D42A27DB-BD31-4B8C-83A1-F6EECF244321}">
                <p14:modId xmlns:p14="http://schemas.microsoft.com/office/powerpoint/2010/main" val="1303190417"/>
              </p:ext>
            </p:extLst>
          </p:nvPr>
        </p:nvGraphicFramePr>
        <p:xfrm>
          <a:off x="1235075" y="4238625"/>
          <a:ext cx="2305050" cy="342900"/>
        </p:xfrm>
        <a:graphic>
          <a:graphicData uri="http://schemas.openxmlformats.org/presentationml/2006/ole">
            <mc:AlternateContent xmlns:mc="http://schemas.openxmlformats.org/markup-compatibility/2006">
              <mc:Choice xmlns:v="urn:schemas-microsoft-com:vml" Requires="v">
                <p:oleObj spid="_x0000_s52254" name="Equation" r:id="rId7" imgW="1536480" imgH="228600" progId="Equation.DSMT4">
                  <p:embed/>
                </p:oleObj>
              </mc:Choice>
              <mc:Fallback>
                <p:oleObj name="Equation" r:id="rId7" imgW="1536480" imgH="228600" progId="Equation.DSMT4">
                  <p:embed/>
                  <p:pic>
                    <p:nvPicPr>
                      <p:cNvPr id="3074" name="Object 7">
                        <a:extLst>
                          <a:ext uri="{FF2B5EF4-FFF2-40B4-BE49-F238E27FC236}">
                            <a16:creationId xmlns:a16="http://schemas.microsoft.com/office/drawing/2014/main" id="{F35A645B-D220-4D36-AAF1-82A8E350375A}"/>
                          </a:ext>
                        </a:extLst>
                      </p:cNvPr>
                      <p:cNvPicPr>
                        <a:picLocks noChangeAspect="1" noChangeArrowheads="1"/>
                      </p:cNvPicPr>
                      <p:nvPr/>
                    </p:nvPicPr>
                    <p:blipFill>
                      <a:blip r:embed="rId8"/>
                      <a:srcRect/>
                      <a:stretch>
                        <a:fillRect/>
                      </a:stretch>
                    </p:blipFill>
                    <p:spPr bwMode="auto">
                      <a:xfrm>
                        <a:off x="1235075" y="4238625"/>
                        <a:ext cx="230505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Audio 1">
            <a:hlinkClick r:id="" action="ppaction://media"/>
            <a:extLst>
              <a:ext uri="{FF2B5EF4-FFF2-40B4-BE49-F238E27FC236}">
                <a16:creationId xmlns:a16="http://schemas.microsoft.com/office/drawing/2014/main" id="{2C3958D6-986D-4CBD-B76E-7B83F0614D96}"/>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919842901"/>
      </p:ext>
    </p:extLst>
  </p:cSld>
  <p:clrMapOvr>
    <a:masterClrMapping/>
  </p:clrMapOvr>
  <mc:AlternateContent xmlns:mc="http://schemas.openxmlformats.org/markup-compatibility/2006">
    <mc:Choice xmlns:p14="http://schemas.microsoft.com/office/powerpoint/2010/main" Requires="p14">
      <p:transition spd="slow" p14:dur="2000" advTm="61812"/>
    </mc:Choice>
    <mc:Fallback>
      <p:transition spd="slow" advTm="61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feld 3">
            <a:extLst>
              <a:ext uri="{FF2B5EF4-FFF2-40B4-BE49-F238E27FC236}">
                <a16:creationId xmlns:a16="http://schemas.microsoft.com/office/drawing/2014/main" id="{343CAF98-2A71-457D-AE7F-2765CA3D7ECF}"/>
              </a:ext>
            </a:extLst>
          </p:cNvPr>
          <p:cNvSpPr txBox="1">
            <a:spLocks noChangeArrowheads="1"/>
          </p:cNvSpPr>
          <p:nvPr/>
        </p:nvSpPr>
        <p:spPr bwMode="auto">
          <a:xfrm>
            <a:off x="259443" y="482401"/>
            <a:ext cx="2395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400" b="1"/>
              <a:t>Experiment zum Photoeffekt</a:t>
            </a:r>
          </a:p>
        </p:txBody>
      </p:sp>
      <p:pic>
        <p:nvPicPr>
          <p:cNvPr id="6148" name="Picture 2">
            <a:extLst>
              <a:ext uri="{FF2B5EF4-FFF2-40B4-BE49-F238E27FC236}">
                <a16:creationId xmlns:a16="http://schemas.microsoft.com/office/drawing/2014/main" id="{2A056A21-9597-495A-8CCD-0A70467EF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046" y="817563"/>
            <a:ext cx="375602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3" descr="0975-p34">
            <a:extLst>
              <a:ext uri="{FF2B5EF4-FFF2-40B4-BE49-F238E27FC236}">
                <a16:creationId xmlns:a16="http://schemas.microsoft.com/office/drawing/2014/main" id="{63EB24D9-6314-4D2E-AEF5-3F831D71B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320" y="449263"/>
            <a:ext cx="1439863"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feld 6">
            <a:extLst>
              <a:ext uri="{FF2B5EF4-FFF2-40B4-BE49-F238E27FC236}">
                <a16:creationId xmlns:a16="http://schemas.microsoft.com/office/drawing/2014/main" id="{4C5F846F-AC2B-4F20-A7B6-F9796FBE7474}"/>
              </a:ext>
            </a:extLst>
          </p:cNvPr>
          <p:cNvSpPr txBox="1">
            <a:spLocks noChangeArrowheads="1"/>
          </p:cNvSpPr>
          <p:nvPr/>
        </p:nvSpPr>
        <p:spPr bwMode="auto">
          <a:xfrm>
            <a:off x="253544" y="2105480"/>
            <a:ext cx="778011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400" b="0"/>
              <a:t>Eine Quecksilberdampflampe emittiert u.a. gelbes, grünes und blaues Licht, das auf eine Fotozelle gelenkt wird: Die Kalium-Beschichtung (Austrittsarbeit 2,25 eV) des Glaskolbens dient als Photokathode, ein ringförmiger Draht als Anode. Gemessen wird eine Photostrom, der bei einer bestimmten Gegenspannung verschwindet. Diese Spannung entspricht der kinetischen Energie der Photoelektronen in eV.</a:t>
            </a:r>
            <a:endParaRPr lang="de-DE" altLang="de-DE"/>
          </a:p>
        </p:txBody>
      </p:sp>
      <p:pic>
        <p:nvPicPr>
          <p:cNvPr id="6151" name="Picture 4" descr="0976-p34">
            <a:extLst>
              <a:ext uri="{FF2B5EF4-FFF2-40B4-BE49-F238E27FC236}">
                <a16:creationId xmlns:a16="http://schemas.microsoft.com/office/drawing/2014/main" id="{5B9A7AD4-E203-4ABE-BEE9-649BE5387F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127" y="813329"/>
            <a:ext cx="2070101" cy="117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liennummernplatzhalter 2">
            <a:extLst>
              <a:ext uri="{FF2B5EF4-FFF2-40B4-BE49-F238E27FC236}">
                <a16:creationId xmlns:a16="http://schemas.microsoft.com/office/drawing/2014/main" id="{D88EBFE3-9AE0-4152-A2D3-72E6EF299D76}"/>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36</a:t>
            </a:fld>
            <a:endParaRPr lang="en-GB" altLang="de-DE"/>
          </a:p>
        </p:txBody>
      </p:sp>
      <p:pic>
        <p:nvPicPr>
          <p:cNvPr id="4" name="Audio 3">
            <a:hlinkClick r:id="" action="ppaction://media"/>
            <a:extLst>
              <a:ext uri="{FF2B5EF4-FFF2-40B4-BE49-F238E27FC236}">
                <a16:creationId xmlns:a16="http://schemas.microsoft.com/office/drawing/2014/main" id="{9D096084-5EC5-47A0-B229-5F643C28E8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063314363"/>
      </p:ext>
    </p:extLst>
  </p:cSld>
  <p:clrMapOvr>
    <a:masterClrMapping/>
  </p:clrMapOvr>
  <mc:AlternateContent xmlns:mc="http://schemas.openxmlformats.org/markup-compatibility/2006">
    <mc:Choice xmlns:p14="http://schemas.microsoft.com/office/powerpoint/2010/main" Requires="p14">
      <p:transition spd="slow" p14:dur="2000" advTm="61456"/>
    </mc:Choice>
    <mc:Fallback>
      <p:transition spd="slow" advTm="61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Textfeld 3">
            <a:extLst>
              <a:ext uri="{FF2B5EF4-FFF2-40B4-BE49-F238E27FC236}">
                <a16:creationId xmlns:a16="http://schemas.microsoft.com/office/drawing/2014/main" id="{343CAF98-2A71-457D-AE7F-2765CA3D7ECF}"/>
              </a:ext>
            </a:extLst>
          </p:cNvPr>
          <p:cNvSpPr txBox="1">
            <a:spLocks noChangeArrowheads="1"/>
          </p:cNvSpPr>
          <p:nvPr/>
        </p:nvSpPr>
        <p:spPr bwMode="auto">
          <a:xfrm>
            <a:off x="259443" y="482401"/>
            <a:ext cx="2395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400" b="1"/>
              <a:t>Experiment zum Photoeffekt</a:t>
            </a:r>
          </a:p>
        </p:txBody>
      </p:sp>
      <p:pic>
        <p:nvPicPr>
          <p:cNvPr id="6148" name="Picture 2">
            <a:extLst>
              <a:ext uri="{FF2B5EF4-FFF2-40B4-BE49-F238E27FC236}">
                <a16:creationId xmlns:a16="http://schemas.microsoft.com/office/drawing/2014/main" id="{2A056A21-9597-495A-8CCD-0A70467EF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046" y="817563"/>
            <a:ext cx="3756025" cy="106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3" descr="0975-p34">
            <a:extLst>
              <a:ext uri="{FF2B5EF4-FFF2-40B4-BE49-F238E27FC236}">
                <a16:creationId xmlns:a16="http://schemas.microsoft.com/office/drawing/2014/main" id="{63EB24D9-6314-4D2E-AEF5-3F831D71B1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8320" y="449263"/>
            <a:ext cx="1439863" cy="144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feld 6">
            <a:extLst>
              <a:ext uri="{FF2B5EF4-FFF2-40B4-BE49-F238E27FC236}">
                <a16:creationId xmlns:a16="http://schemas.microsoft.com/office/drawing/2014/main" id="{4C5F846F-AC2B-4F20-A7B6-F9796FBE7474}"/>
              </a:ext>
            </a:extLst>
          </p:cNvPr>
          <p:cNvSpPr txBox="1">
            <a:spLocks noChangeArrowheads="1"/>
          </p:cNvSpPr>
          <p:nvPr/>
        </p:nvSpPr>
        <p:spPr bwMode="auto">
          <a:xfrm>
            <a:off x="253544" y="2105480"/>
            <a:ext cx="778011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400" b="0"/>
              <a:t>Eine Quecksilberdampflampe emittiert u.a. gelbes, grünes und blaues Licht, das auf eine Fotozelle gelenkt wird: Die Kalium-Beschichtung (Austrittsarbeit 2,25 eV) des Glaskolbens dient als Photokathode, ein ringförmiger Draht als Anode. Gemessen wird eine Photostrom, der bei einer bestimmten Gegenspannung verschwindet. Diese Spannung entspricht der kinetischen Energie der Photoelektronen in eV.</a:t>
            </a:r>
            <a:endParaRPr lang="de-DE" altLang="de-DE"/>
          </a:p>
        </p:txBody>
      </p:sp>
      <p:pic>
        <p:nvPicPr>
          <p:cNvPr id="6151" name="Picture 4" descr="0976-p34">
            <a:extLst>
              <a:ext uri="{FF2B5EF4-FFF2-40B4-BE49-F238E27FC236}">
                <a16:creationId xmlns:a16="http://schemas.microsoft.com/office/drawing/2014/main" id="{5B9A7AD4-E203-4ABE-BEE9-649BE5387F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127" y="813329"/>
            <a:ext cx="2070101" cy="117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79" name="Textfeld 10">
            <a:extLst>
              <a:ext uri="{FF2B5EF4-FFF2-40B4-BE49-F238E27FC236}">
                <a16:creationId xmlns:a16="http://schemas.microsoft.com/office/drawing/2014/main" id="{DEE163EB-8536-428B-B85B-BCD7B1C8974A}"/>
              </a:ext>
            </a:extLst>
          </p:cNvPr>
          <p:cNvSpPr txBox="1">
            <a:spLocks noChangeArrowheads="1"/>
          </p:cNvSpPr>
          <p:nvPr/>
        </p:nvSpPr>
        <p:spPr bwMode="auto">
          <a:xfrm>
            <a:off x="232000" y="5228868"/>
            <a:ext cx="44783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400" b="0"/>
              <a:t>Die Steigung der Ausgleichsgeraden ergibt </a:t>
            </a:r>
            <a:r>
              <a:rPr lang="de-DE" altLang="de-DE" sz="1400" b="0" i="1"/>
              <a:t>h</a:t>
            </a:r>
            <a:r>
              <a:rPr lang="de-DE" altLang="de-DE" sz="1400" b="0"/>
              <a:t> = 3,33</a:t>
            </a:r>
            <a:r>
              <a:rPr lang="de-DE" altLang="de-DE" sz="1400" b="0">
                <a:cs typeface="Times New Roman" panose="02020603050405020304" pitchFamily="18" charset="0"/>
              </a:rPr>
              <a:t>∙10</a:t>
            </a:r>
            <a:r>
              <a:rPr lang="de-DE" altLang="de-DE" sz="1400" b="0" baseline="30000">
                <a:cs typeface="Times New Roman" panose="02020603050405020304" pitchFamily="18" charset="0"/>
              </a:rPr>
              <a:t>-15</a:t>
            </a:r>
            <a:r>
              <a:rPr lang="de-DE" altLang="de-DE" sz="1400" b="0">
                <a:cs typeface="Times New Roman" panose="02020603050405020304" pitchFamily="18" charset="0"/>
              </a:rPr>
              <a:t> eV∙s  (Literaturwert 4,14 ∙10</a:t>
            </a:r>
            <a:r>
              <a:rPr lang="de-DE" altLang="de-DE" sz="1400" b="0" baseline="30000">
                <a:cs typeface="Times New Roman" panose="02020603050405020304" pitchFamily="18" charset="0"/>
              </a:rPr>
              <a:t>-15</a:t>
            </a:r>
            <a:r>
              <a:rPr lang="de-DE" altLang="de-DE" sz="1400" b="0">
                <a:cs typeface="Times New Roman" panose="02020603050405020304" pitchFamily="18" charset="0"/>
              </a:rPr>
              <a:t> eV∙s), der Punkt bei Frequenz 0 entspricht der Austrittsarbeit </a:t>
            </a:r>
            <a:r>
              <a:rPr lang="de-DE" altLang="de-DE" sz="1400" b="0" i="1">
                <a:cs typeface="Times New Roman" panose="02020603050405020304" pitchFamily="18" charset="0"/>
              </a:rPr>
              <a:t>W</a:t>
            </a:r>
            <a:r>
              <a:rPr lang="de-DE" altLang="de-DE" sz="1400" b="0" baseline="-25000">
                <a:cs typeface="Times New Roman" panose="02020603050405020304" pitchFamily="18" charset="0"/>
              </a:rPr>
              <a:t>a</a:t>
            </a:r>
            <a:r>
              <a:rPr lang="de-DE" altLang="de-DE" sz="1400" b="0">
                <a:cs typeface="Times New Roman" panose="02020603050405020304" pitchFamily="18" charset="0"/>
              </a:rPr>
              <a:t> = 1,36 eV (Literaturwert 2,25 eV).</a:t>
            </a:r>
            <a:endParaRPr lang="de-DE" altLang="de-DE" sz="1400" b="0"/>
          </a:p>
        </p:txBody>
      </p:sp>
      <p:pic>
        <p:nvPicPr>
          <p:cNvPr id="6180" name="Picture 37">
            <a:extLst>
              <a:ext uri="{FF2B5EF4-FFF2-40B4-BE49-F238E27FC236}">
                <a16:creationId xmlns:a16="http://schemas.microsoft.com/office/drawing/2014/main" id="{2CA21376-9A42-4086-970F-80983EC1A01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9086" y="3763307"/>
            <a:ext cx="3350533" cy="262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liennummernplatzhalter 2">
            <a:extLst>
              <a:ext uri="{FF2B5EF4-FFF2-40B4-BE49-F238E27FC236}">
                <a16:creationId xmlns:a16="http://schemas.microsoft.com/office/drawing/2014/main" id="{D88EBFE3-9AE0-4152-A2D3-72E6EF299D76}"/>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37</a:t>
            </a:fld>
            <a:endParaRPr lang="en-GB" altLang="de-DE"/>
          </a:p>
        </p:txBody>
      </p:sp>
      <p:sp>
        <p:nvSpPr>
          <p:cNvPr id="2" name="Textfeld 1">
            <a:extLst>
              <a:ext uri="{FF2B5EF4-FFF2-40B4-BE49-F238E27FC236}">
                <a16:creationId xmlns:a16="http://schemas.microsoft.com/office/drawing/2014/main" id="{FC1E1705-EE81-49C3-92F5-4FD596812DFE}"/>
              </a:ext>
            </a:extLst>
          </p:cNvPr>
          <p:cNvSpPr txBox="1"/>
          <p:nvPr/>
        </p:nvSpPr>
        <p:spPr>
          <a:xfrm>
            <a:off x="253544" y="3321961"/>
            <a:ext cx="3295582" cy="1538883"/>
          </a:xfrm>
          <a:prstGeom prst="rect">
            <a:avLst/>
          </a:prstGeom>
          <a:noFill/>
        </p:spPr>
        <p:txBody>
          <a:bodyPr wrap="none" rtlCol="0">
            <a:spAutoFit/>
          </a:bodyPr>
          <a:lstStyle/>
          <a:p>
            <a:r>
              <a:rPr lang="de-DE" sz="1400"/>
              <a:t>Messergebnisse:</a:t>
            </a:r>
          </a:p>
          <a:p>
            <a:endParaRPr lang="de-DE" sz="1000">
              <a:solidFill>
                <a:srgbClr val="CC9900"/>
              </a:solidFill>
            </a:endParaRPr>
          </a:p>
          <a:p>
            <a:r>
              <a:rPr lang="de-DE">
                <a:solidFill>
                  <a:srgbClr val="CC9900"/>
                </a:solidFill>
              </a:rPr>
              <a:t>gelb</a:t>
            </a:r>
            <a:r>
              <a:rPr lang="de-DE" b="0"/>
              <a:t>  (</a:t>
            </a:r>
            <a:r>
              <a:rPr lang="de-DE" b="0" i="1">
                <a:latin typeface="Symbol" panose="05050102010706020507" pitchFamily="18" charset="2"/>
              </a:rPr>
              <a:t>n</a:t>
            </a:r>
            <a:r>
              <a:rPr lang="de-DE" b="0"/>
              <a:t> = 5,19</a:t>
            </a:r>
            <a:r>
              <a:rPr lang="de-DE" b="0">
                <a:cs typeface="Times New Roman" panose="02020603050405020304" pitchFamily="18" charset="0"/>
              </a:rPr>
              <a:t>∙10</a:t>
            </a:r>
            <a:r>
              <a:rPr lang="de-DE" b="0" baseline="30000">
                <a:cs typeface="Times New Roman" panose="02020603050405020304" pitchFamily="18" charset="0"/>
              </a:rPr>
              <a:t>14</a:t>
            </a:r>
            <a:r>
              <a:rPr lang="de-DE" b="0">
                <a:cs typeface="Times New Roman" panose="02020603050405020304" pitchFamily="18" charset="0"/>
              </a:rPr>
              <a:t> Hz):   U = 0,36 V</a:t>
            </a:r>
          </a:p>
          <a:p>
            <a:endParaRPr lang="de-DE" sz="1000" b="0">
              <a:cs typeface="Times New Roman" panose="02020603050405020304" pitchFamily="18" charset="0"/>
            </a:endParaRPr>
          </a:p>
          <a:p>
            <a:r>
              <a:rPr lang="de-DE">
                <a:solidFill>
                  <a:srgbClr val="00B050"/>
                </a:solidFill>
              </a:rPr>
              <a:t>grün</a:t>
            </a:r>
            <a:r>
              <a:rPr lang="de-DE" b="0"/>
              <a:t> (</a:t>
            </a:r>
            <a:r>
              <a:rPr lang="de-DE" b="0" i="1">
                <a:latin typeface="Symbol" panose="05050102010706020507" pitchFamily="18" charset="2"/>
              </a:rPr>
              <a:t>n</a:t>
            </a:r>
            <a:r>
              <a:rPr lang="de-DE" b="0"/>
              <a:t> = 5,49</a:t>
            </a:r>
            <a:r>
              <a:rPr lang="de-DE" b="0">
                <a:cs typeface="Times New Roman" panose="02020603050405020304" pitchFamily="18" charset="0"/>
              </a:rPr>
              <a:t>∙10</a:t>
            </a:r>
            <a:r>
              <a:rPr lang="de-DE" b="0" baseline="30000">
                <a:cs typeface="Times New Roman" panose="02020603050405020304" pitchFamily="18" charset="0"/>
              </a:rPr>
              <a:t>14</a:t>
            </a:r>
            <a:r>
              <a:rPr lang="de-DE" b="0">
                <a:cs typeface="Times New Roman" panose="02020603050405020304" pitchFamily="18" charset="0"/>
              </a:rPr>
              <a:t> Hz):   U = 0,48 V</a:t>
            </a:r>
          </a:p>
          <a:p>
            <a:endParaRPr lang="de-DE" sz="1000" b="0">
              <a:cs typeface="Times New Roman" panose="02020603050405020304" pitchFamily="18" charset="0"/>
            </a:endParaRPr>
          </a:p>
          <a:p>
            <a:r>
              <a:rPr lang="de-DE">
                <a:solidFill>
                  <a:srgbClr val="0000FF"/>
                </a:solidFill>
              </a:rPr>
              <a:t>blau</a:t>
            </a:r>
            <a:r>
              <a:rPr lang="de-DE" b="0"/>
              <a:t> (</a:t>
            </a:r>
            <a:r>
              <a:rPr lang="de-DE" b="0" i="1">
                <a:latin typeface="Symbol" panose="05050102010706020507" pitchFamily="18" charset="2"/>
              </a:rPr>
              <a:t>n</a:t>
            </a:r>
            <a:r>
              <a:rPr lang="de-DE" b="0"/>
              <a:t> = 6,88</a:t>
            </a:r>
            <a:r>
              <a:rPr lang="de-DE" b="0">
                <a:cs typeface="Times New Roman" panose="02020603050405020304" pitchFamily="18" charset="0"/>
              </a:rPr>
              <a:t>∙10</a:t>
            </a:r>
            <a:r>
              <a:rPr lang="de-DE" b="0" baseline="30000">
                <a:cs typeface="Times New Roman" panose="02020603050405020304" pitchFamily="18" charset="0"/>
              </a:rPr>
              <a:t>14</a:t>
            </a:r>
            <a:r>
              <a:rPr lang="de-DE" b="0">
                <a:cs typeface="Times New Roman" panose="02020603050405020304" pitchFamily="18" charset="0"/>
              </a:rPr>
              <a:t> Hz):   U = 0,93 V</a:t>
            </a:r>
          </a:p>
        </p:txBody>
      </p:sp>
      <p:pic>
        <p:nvPicPr>
          <p:cNvPr id="4" name="Audio 3">
            <a:hlinkClick r:id="" action="ppaction://media"/>
            <a:extLst>
              <a:ext uri="{FF2B5EF4-FFF2-40B4-BE49-F238E27FC236}">
                <a16:creationId xmlns:a16="http://schemas.microsoft.com/office/drawing/2014/main" id="{14F38639-1827-41F7-B2E1-E6C8C5CD844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1303043118"/>
      </p:ext>
    </p:extLst>
  </p:cSld>
  <p:clrMapOvr>
    <a:masterClrMapping/>
  </p:clrMapOvr>
  <mc:AlternateContent xmlns:mc="http://schemas.openxmlformats.org/markup-compatibility/2006">
    <mc:Choice xmlns:p14="http://schemas.microsoft.com/office/powerpoint/2010/main" Requires="p14">
      <p:transition spd="slow" p14:dur="2000" advTm="132733"/>
    </mc:Choice>
    <mc:Fallback>
      <p:transition spd="slow" advTm="13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1" name="Textfeld 3">
            <a:extLst>
              <a:ext uri="{FF2B5EF4-FFF2-40B4-BE49-F238E27FC236}">
                <a16:creationId xmlns:a16="http://schemas.microsoft.com/office/drawing/2014/main" id="{FDE611D9-7DA7-4E8F-B005-E70E5843F1E5}"/>
              </a:ext>
            </a:extLst>
          </p:cNvPr>
          <p:cNvSpPr txBox="1">
            <a:spLocks noChangeArrowheads="1"/>
          </p:cNvSpPr>
          <p:nvPr/>
        </p:nvSpPr>
        <p:spPr bwMode="auto">
          <a:xfrm>
            <a:off x="297544" y="516391"/>
            <a:ext cx="2425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400" b="1"/>
              <a:t>Nachweis einzelner Photonen</a:t>
            </a:r>
          </a:p>
        </p:txBody>
      </p:sp>
      <p:pic>
        <p:nvPicPr>
          <p:cNvPr id="6182" name="Picture 38">
            <a:extLst>
              <a:ext uri="{FF2B5EF4-FFF2-40B4-BE49-F238E27FC236}">
                <a16:creationId xmlns:a16="http://schemas.microsoft.com/office/drawing/2014/main" id="{5BF8CED9-8E2D-4154-9CBD-A88C31E74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54" y="1069975"/>
            <a:ext cx="328612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83" name="Picture 39">
            <a:extLst>
              <a:ext uri="{FF2B5EF4-FFF2-40B4-BE49-F238E27FC236}">
                <a16:creationId xmlns:a16="http://schemas.microsoft.com/office/drawing/2014/main" id="{3B3697A6-7312-4FBF-AB01-EE6130F1C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6810" y="385072"/>
            <a:ext cx="3644018" cy="200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4" name="Textfeld 14">
            <a:extLst>
              <a:ext uri="{FF2B5EF4-FFF2-40B4-BE49-F238E27FC236}">
                <a16:creationId xmlns:a16="http://schemas.microsoft.com/office/drawing/2014/main" id="{A82F4F82-7F1E-4F37-8AC3-DBC4A2663CB0}"/>
              </a:ext>
            </a:extLst>
          </p:cNvPr>
          <p:cNvSpPr txBox="1">
            <a:spLocks noChangeArrowheads="1"/>
          </p:cNvSpPr>
          <p:nvPr/>
        </p:nvSpPr>
        <p:spPr bwMode="auto">
          <a:xfrm>
            <a:off x="343353" y="2551764"/>
            <a:ext cx="817471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400" b="0"/>
              <a:t>Mit einem Oszillografen werden Signale einzelner Photonen sichtbar, wenn die Lichtquelle </a:t>
            </a:r>
          </a:p>
          <a:p>
            <a:pPr eaLnBrk="1" hangingPunct="1"/>
            <a:r>
              <a:rPr lang="de-DE" altLang="de-DE" sz="1400" b="0"/>
              <a:t>abgeschwächt wird. Als Detektor dient ein sog. Photomultiplier (typ. Pulsdauer einige 10 ns),</a:t>
            </a:r>
          </a:p>
          <a:p>
            <a:pPr eaLnBrk="1" hangingPunct="1"/>
            <a:r>
              <a:rPr lang="de-DE" altLang="de-DE" sz="1400">
                <a:solidFill>
                  <a:srgbClr val="FF0000"/>
                </a:solidFill>
              </a:rPr>
              <a:t>siehe Video "Photonen".</a:t>
            </a:r>
          </a:p>
        </p:txBody>
      </p:sp>
      <p:sp>
        <p:nvSpPr>
          <p:cNvPr id="3" name="Foliennummernplatzhalter 2">
            <a:extLst>
              <a:ext uri="{FF2B5EF4-FFF2-40B4-BE49-F238E27FC236}">
                <a16:creationId xmlns:a16="http://schemas.microsoft.com/office/drawing/2014/main" id="{D88EBFE3-9AE0-4152-A2D3-72E6EF299D76}"/>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38</a:t>
            </a:fld>
            <a:endParaRPr lang="en-GB" altLang="de-DE"/>
          </a:p>
        </p:txBody>
      </p:sp>
      <p:pic>
        <p:nvPicPr>
          <p:cNvPr id="4" name="Audio 3">
            <a:hlinkClick r:id="" action="ppaction://media"/>
            <a:extLst>
              <a:ext uri="{FF2B5EF4-FFF2-40B4-BE49-F238E27FC236}">
                <a16:creationId xmlns:a16="http://schemas.microsoft.com/office/drawing/2014/main" id="{A504BA10-C2AE-49E3-86D0-6B1FD665CC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477845797"/>
      </p:ext>
    </p:extLst>
  </p:cSld>
  <p:clrMapOvr>
    <a:masterClrMapping/>
  </p:clrMapOvr>
  <mc:AlternateContent xmlns:mc="http://schemas.openxmlformats.org/markup-compatibility/2006">
    <mc:Choice xmlns:p14="http://schemas.microsoft.com/office/powerpoint/2010/main" Requires="p14">
      <p:transition spd="slow" p14:dur="2000" advTm="79022"/>
    </mc:Choice>
    <mc:Fallback>
      <p:transition spd="slow" advTm="79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1" name="Textfeld 3">
            <a:extLst>
              <a:ext uri="{FF2B5EF4-FFF2-40B4-BE49-F238E27FC236}">
                <a16:creationId xmlns:a16="http://schemas.microsoft.com/office/drawing/2014/main" id="{FDE611D9-7DA7-4E8F-B005-E70E5843F1E5}"/>
              </a:ext>
            </a:extLst>
          </p:cNvPr>
          <p:cNvSpPr txBox="1">
            <a:spLocks noChangeArrowheads="1"/>
          </p:cNvSpPr>
          <p:nvPr/>
        </p:nvSpPr>
        <p:spPr bwMode="auto">
          <a:xfrm>
            <a:off x="297544" y="516391"/>
            <a:ext cx="24256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400" b="1"/>
              <a:t>Nachweis einzelner Photonen</a:t>
            </a:r>
          </a:p>
        </p:txBody>
      </p:sp>
      <p:pic>
        <p:nvPicPr>
          <p:cNvPr id="6182" name="Picture 38">
            <a:extLst>
              <a:ext uri="{FF2B5EF4-FFF2-40B4-BE49-F238E27FC236}">
                <a16:creationId xmlns:a16="http://schemas.microsoft.com/office/drawing/2014/main" id="{5BF8CED9-8E2D-4154-9CBD-A88C31E743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354" y="1069975"/>
            <a:ext cx="3286125"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83" name="Picture 39">
            <a:extLst>
              <a:ext uri="{FF2B5EF4-FFF2-40B4-BE49-F238E27FC236}">
                <a16:creationId xmlns:a16="http://schemas.microsoft.com/office/drawing/2014/main" id="{3B3697A6-7312-4FBF-AB01-EE6130F1C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6810" y="385072"/>
            <a:ext cx="3644018" cy="200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4" name="Textfeld 14">
            <a:extLst>
              <a:ext uri="{FF2B5EF4-FFF2-40B4-BE49-F238E27FC236}">
                <a16:creationId xmlns:a16="http://schemas.microsoft.com/office/drawing/2014/main" id="{A82F4F82-7F1E-4F37-8AC3-DBC4A2663CB0}"/>
              </a:ext>
            </a:extLst>
          </p:cNvPr>
          <p:cNvSpPr txBox="1">
            <a:spLocks noChangeArrowheads="1"/>
          </p:cNvSpPr>
          <p:nvPr/>
        </p:nvSpPr>
        <p:spPr bwMode="auto">
          <a:xfrm>
            <a:off x="343353" y="2551764"/>
            <a:ext cx="817471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400" b="0"/>
              <a:t>Mit einem Oszillografen werden Signale einzelner Photonen sichtbar, wenn die Lichtquelle </a:t>
            </a:r>
          </a:p>
          <a:p>
            <a:pPr eaLnBrk="1" hangingPunct="1"/>
            <a:r>
              <a:rPr lang="de-DE" altLang="de-DE" sz="1400" b="0"/>
              <a:t>abgeschwächt wird. Als Detektor dient ein sog. Photomultiplier (typ. Pulsdauer einige 10 ns),</a:t>
            </a:r>
          </a:p>
          <a:p>
            <a:pPr eaLnBrk="1" hangingPunct="1"/>
            <a:r>
              <a:rPr lang="de-DE" altLang="de-DE" sz="1400">
                <a:solidFill>
                  <a:srgbClr val="FF0000"/>
                </a:solidFill>
              </a:rPr>
              <a:t>siehe Video "Photonen".</a:t>
            </a:r>
          </a:p>
          <a:p>
            <a:pPr eaLnBrk="1" hangingPunct="1"/>
            <a:endParaRPr lang="de-DE" altLang="de-DE" sz="1400" b="0"/>
          </a:p>
        </p:txBody>
      </p:sp>
      <p:sp>
        <p:nvSpPr>
          <p:cNvPr id="3" name="Foliennummernplatzhalter 2">
            <a:extLst>
              <a:ext uri="{FF2B5EF4-FFF2-40B4-BE49-F238E27FC236}">
                <a16:creationId xmlns:a16="http://schemas.microsoft.com/office/drawing/2014/main" id="{D88EBFE3-9AE0-4152-A2D3-72E6EF299D76}"/>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39</a:t>
            </a:fld>
            <a:endParaRPr lang="en-GB" altLang="de-DE"/>
          </a:p>
        </p:txBody>
      </p:sp>
      <p:sp>
        <p:nvSpPr>
          <p:cNvPr id="2" name="Textfeld 1">
            <a:extLst>
              <a:ext uri="{FF2B5EF4-FFF2-40B4-BE49-F238E27FC236}">
                <a16:creationId xmlns:a16="http://schemas.microsoft.com/office/drawing/2014/main" id="{197018A8-A9DA-4CAB-AB80-1A7F09D37F6A}"/>
              </a:ext>
            </a:extLst>
          </p:cNvPr>
          <p:cNvSpPr txBox="1"/>
          <p:nvPr/>
        </p:nvSpPr>
        <p:spPr>
          <a:xfrm>
            <a:off x="343353" y="3526652"/>
            <a:ext cx="7497437" cy="3046988"/>
          </a:xfrm>
          <a:prstGeom prst="rect">
            <a:avLst/>
          </a:prstGeom>
          <a:noFill/>
        </p:spPr>
        <p:txBody>
          <a:bodyPr wrap="none" rtlCol="0">
            <a:spAutoFit/>
          </a:bodyPr>
          <a:lstStyle/>
          <a:p>
            <a:r>
              <a:rPr lang="de-DE">
                <a:solidFill>
                  <a:srgbClr val="0070C0"/>
                </a:solidFill>
              </a:rPr>
              <a:t>Existenz des Photons?</a:t>
            </a:r>
          </a:p>
          <a:p>
            <a:endParaRPr lang="de-DE" sz="800" b="0"/>
          </a:p>
          <a:p>
            <a:r>
              <a:rPr lang="de-DE" b="0"/>
              <a:t>Die Beobachtung einzelner Photonen mit dem Photomultiplier scheint die Existenz von</a:t>
            </a:r>
          </a:p>
          <a:p>
            <a:r>
              <a:rPr lang="de-DE" b="0"/>
              <a:t>Lichtquanten überzeugend zu belegen. Es ist dennoch denkbar, dass Licht eine Welle ist</a:t>
            </a:r>
          </a:p>
          <a:p>
            <a:r>
              <a:rPr lang="de-DE" b="0"/>
              <a:t>und nur die Quantennatur der Atome im Detektor zu einer Emission diskreter Elektronen</a:t>
            </a:r>
          </a:p>
          <a:p>
            <a:r>
              <a:rPr lang="de-DE" b="0"/>
              <a:t>führt.</a:t>
            </a:r>
          </a:p>
          <a:p>
            <a:endParaRPr lang="de-DE" sz="800" b="0"/>
          </a:p>
          <a:p>
            <a:r>
              <a:rPr lang="de-DE" b="0"/>
              <a:t>Erst in den 1970er Jahren gelangen ein erstes </a:t>
            </a:r>
          </a:p>
          <a:p>
            <a:r>
              <a:rPr lang="de-DE" b="0"/>
              <a:t>Experiments, dessen Ergebnisse ohne eine </a:t>
            </a:r>
          </a:p>
          <a:p>
            <a:r>
              <a:rPr lang="de-DE" b="0"/>
              <a:t>quantenmechanische Beschreibung absolut nicht</a:t>
            </a:r>
          </a:p>
          <a:p>
            <a:r>
              <a:rPr lang="de-DE" b="0"/>
              <a:t>erklärbar sind: H. J. Kimble, M. Dagenais,</a:t>
            </a:r>
          </a:p>
          <a:p>
            <a:r>
              <a:rPr lang="de-DE" b="0"/>
              <a:t>L. Mandel, </a:t>
            </a:r>
            <a:r>
              <a:rPr lang="de-DE" b="0" i="1"/>
              <a:t>Photon Antibunching in Resonance</a:t>
            </a:r>
          </a:p>
          <a:p>
            <a:r>
              <a:rPr lang="de-DE" b="0" i="1"/>
              <a:t>Fluorescence</a:t>
            </a:r>
            <a:r>
              <a:rPr lang="de-DE" b="0"/>
              <a:t>, Phys. Rev. Lett. 39, p. 691 (1977).</a:t>
            </a:r>
          </a:p>
        </p:txBody>
      </p:sp>
      <p:pic>
        <p:nvPicPr>
          <p:cNvPr id="4" name="Grafik 3">
            <a:extLst>
              <a:ext uri="{FF2B5EF4-FFF2-40B4-BE49-F238E27FC236}">
                <a16:creationId xmlns:a16="http://schemas.microsoft.com/office/drawing/2014/main" id="{76E30820-4268-474C-AA94-F318247B8738}"/>
              </a:ext>
            </a:extLst>
          </p:cNvPr>
          <p:cNvPicPr>
            <a:picLocks noChangeAspect="1"/>
          </p:cNvPicPr>
          <p:nvPr/>
        </p:nvPicPr>
        <p:blipFill>
          <a:blip r:embed="rId6"/>
          <a:stretch>
            <a:fillRect/>
          </a:stretch>
        </p:blipFill>
        <p:spPr>
          <a:xfrm>
            <a:off x="5167397" y="5007431"/>
            <a:ext cx="2225266" cy="1629213"/>
          </a:xfrm>
          <a:prstGeom prst="rect">
            <a:avLst/>
          </a:prstGeom>
        </p:spPr>
      </p:pic>
      <p:sp>
        <p:nvSpPr>
          <p:cNvPr id="5" name="Textfeld 4">
            <a:extLst>
              <a:ext uri="{FF2B5EF4-FFF2-40B4-BE49-F238E27FC236}">
                <a16:creationId xmlns:a16="http://schemas.microsoft.com/office/drawing/2014/main" id="{7D5A96D1-88CB-4AA2-B541-C642E9016D96}"/>
              </a:ext>
            </a:extLst>
          </p:cNvPr>
          <p:cNvSpPr txBox="1"/>
          <p:nvPr/>
        </p:nvSpPr>
        <p:spPr>
          <a:xfrm>
            <a:off x="5174421" y="4791694"/>
            <a:ext cx="1285929" cy="307777"/>
          </a:xfrm>
          <a:prstGeom prst="rect">
            <a:avLst/>
          </a:prstGeom>
          <a:noFill/>
        </p:spPr>
        <p:txBody>
          <a:bodyPr wrap="none" rtlCol="0">
            <a:spAutoFit/>
          </a:bodyPr>
          <a:lstStyle/>
          <a:p>
            <a:r>
              <a:rPr lang="de-DE" sz="1400" b="0"/>
              <a:t>zufällig verteilt</a:t>
            </a:r>
          </a:p>
        </p:txBody>
      </p:sp>
      <p:sp>
        <p:nvSpPr>
          <p:cNvPr id="10" name="Textfeld 9">
            <a:extLst>
              <a:ext uri="{FF2B5EF4-FFF2-40B4-BE49-F238E27FC236}">
                <a16:creationId xmlns:a16="http://schemas.microsoft.com/office/drawing/2014/main" id="{F48B74C5-55C5-4878-8CF0-89417AE4F42C}"/>
              </a:ext>
            </a:extLst>
          </p:cNvPr>
          <p:cNvSpPr txBox="1"/>
          <p:nvPr/>
        </p:nvSpPr>
        <p:spPr>
          <a:xfrm>
            <a:off x="5152648" y="5461170"/>
            <a:ext cx="1813317" cy="307777"/>
          </a:xfrm>
          <a:prstGeom prst="rect">
            <a:avLst/>
          </a:prstGeom>
          <a:noFill/>
        </p:spPr>
        <p:txBody>
          <a:bodyPr wrap="none" rtlCol="0">
            <a:spAutoFit/>
          </a:bodyPr>
          <a:lstStyle/>
          <a:p>
            <a:r>
              <a:rPr lang="de-DE" sz="1400" b="0"/>
              <a:t>gebündelt ("bunched")</a:t>
            </a:r>
          </a:p>
        </p:txBody>
      </p:sp>
      <p:sp>
        <p:nvSpPr>
          <p:cNvPr id="11" name="Textfeld 10">
            <a:extLst>
              <a:ext uri="{FF2B5EF4-FFF2-40B4-BE49-F238E27FC236}">
                <a16:creationId xmlns:a16="http://schemas.microsoft.com/office/drawing/2014/main" id="{3316906D-7F10-4198-A79B-0384071C28B4}"/>
              </a:ext>
            </a:extLst>
          </p:cNvPr>
          <p:cNvSpPr txBox="1"/>
          <p:nvPr/>
        </p:nvSpPr>
        <p:spPr>
          <a:xfrm>
            <a:off x="5130877" y="6125199"/>
            <a:ext cx="2182008" cy="307777"/>
          </a:xfrm>
          <a:prstGeom prst="rect">
            <a:avLst/>
          </a:prstGeom>
          <a:noFill/>
        </p:spPr>
        <p:txBody>
          <a:bodyPr wrap="none" rtlCol="0">
            <a:spAutoFit/>
          </a:bodyPr>
          <a:lstStyle/>
          <a:p>
            <a:r>
              <a:rPr lang="de-DE" sz="1400" b="0"/>
              <a:t>regelmäßig ("antibunched")</a:t>
            </a:r>
          </a:p>
        </p:txBody>
      </p:sp>
      <p:pic>
        <p:nvPicPr>
          <p:cNvPr id="7" name="Audio 6">
            <a:hlinkClick r:id="" action="ppaction://media"/>
            <a:extLst>
              <a:ext uri="{FF2B5EF4-FFF2-40B4-BE49-F238E27FC236}">
                <a16:creationId xmlns:a16="http://schemas.microsoft.com/office/drawing/2014/main" id="{95397868-262D-402E-8F59-21AE7E811A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630307186"/>
      </p:ext>
    </p:extLst>
  </p:cSld>
  <p:clrMapOvr>
    <a:masterClrMapping/>
  </p:clrMapOvr>
  <mc:AlternateContent xmlns:mc="http://schemas.openxmlformats.org/markup-compatibility/2006">
    <mc:Choice xmlns:p14="http://schemas.microsoft.com/office/powerpoint/2010/main" Requires="p14">
      <p:transition spd="slow" p14:dur="2000" advTm="151788"/>
    </mc:Choice>
    <mc:Fallback>
      <p:transition spd="slow" advTm="151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96646C9-6622-4440-9630-C794B23D42C4}"/>
              </a:ext>
            </a:extLst>
          </p:cNvPr>
          <p:cNvSpPr>
            <a:spLocks noGrp="1"/>
          </p:cNvSpPr>
          <p:nvPr>
            <p:ph type="sldNum" sz="quarter" idx="11"/>
          </p:nvPr>
        </p:nvSpPr>
        <p:spPr/>
        <p:txBody>
          <a:bodyPr/>
          <a:lstStyle/>
          <a:p>
            <a:pPr>
              <a:defRPr/>
            </a:pPr>
            <a:fld id="{EE4E8986-E2CD-4FC7-AA50-691CFD4929B6}" type="slidenum">
              <a:rPr lang="de-DE" altLang="de-DE" smtClean="0"/>
              <a:pPr>
                <a:defRPr/>
              </a:pPr>
              <a:t>4</a:t>
            </a:fld>
            <a:endParaRPr lang="de-DE" altLang="de-DE"/>
          </a:p>
        </p:txBody>
      </p:sp>
      <p:sp>
        <p:nvSpPr>
          <p:cNvPr id="6" name="Textfeld 5">
            <a:extLst>
              <a:ext uri="{FF2B5EF4-FFF2-40B4-BE49-F238E27FC236}">
                <a16:creationId xmlns:a16="http://schemas.microsoft.com/office/drawing/2014/main" id="{BE7F3D03-A92B-40F2-BFF2-D213B693CCC1}"/>
              </a:ext>
            </a:extLst>
          </p:cNvPr>
          <p:cNvSpPr txBox="1"/>
          <p:nvPr/>
        </p:nvSpPr>
        <p:spPr>
          <a:xfrm>
            <a:off x="462160" y="3014588"/>
            <a:ext cx="6904775" cy="3046988"/>
          </a:xfrm>
          <a:prstGeom prst="rect">
            <a:avLst/>
          </a:prstGeom>
          <a:noFill/>
        </p:spPr>
        <p:txBody>
          <a:bodyPr wrap="none" rtlCol="0">
            <a:spAutoFit/>
          </a:bodyPr>
          <a:lstStyle/>
          <a:p>
            <a:r>
              <a:rPr lang="de-DE">
                <a:solidFill>
                  <a:srgbClr val="0070C0"/>
                </a:solidFill>
              </a:rPr>
              <a:t>Literatur zur Quantenmechanik</a:t>
            </a:r>
          </a:p>
          <a:p>
            <a:endParaRPr lang="de-DE"/>
          </a:p>
          <a:p>
            <a:r>
              <a:rPr lang="de-DE"/>
              <a:t>D. Griffiths, Quantenmechanik (Pearson)</a:t>
            </a:r>
          </a:p>
          <a:p>
            <a:r>
              <a:rPr lang="de-DE"/>
              <a:t>P. Schmüser, Theoretische Physik für Studierende des Lehramts 1 (Springer)</a:t>
            </a:r>
          </a:p>
          <a:p>
            <a:r>
              <a:rPr lang="de-DE"/>
              <a:t>W. Demtröder, Experimentalphysik 3 (Springer)</a:t>
            </a:r>
          </a:p>
          <a:p>
            <a:r>
              <a:rPr lang="de-DE"/>
              <a:t>R. P. Feynman, Lecture Notes on Physics Vol. III (Addison Wesley)</a:t>
            </a:r>
          </a:p>
          <a:p>
            <a:r>
              <a:rPr lang="de-DE"/>
              <a:t>C. Cohen-Tannoudji et al., Quantenmechanik Band 1 und 2 (de Gruyter)</a:t>
            </a:r>
          </a:p>
          <a:p>
            <a:r>
              <a:rPr lang="de-DE"/>
              <a:t>J. Heintze, P. Bock, Lehrbuch zur Experimentalphysik 5 (Springer)</a:t>
            </a:r>
          </a:p>
          <a:p>
            <a:r>
              <a:rPr lang="de-DE"/>
              <a:t>T. Fließbach, Lehrbuch zur Theoretischen Physik III (Springer)</a:t>
            </a:r>
          </a:p>
          <a:p>
            <a:r>
              <a:rPr lang="de-DE"/>
              <a:t>W. Nolting, Grundkurs Theoretische Physik 5/1 (Springer)</a:t>
            </a:r>
          </a:p>
          <a:p>
            <a:r>
              <a:rPr lang="de-DE"/>
              <a:t>S. Gasiorowicz, Quantenmechanik (Oldenbourg)</a:t>
            </a:r>
          </a:p>
          <a:p>
            <a:r>
              <a:rPr lang="de-DE"/>
              <a:t>M. Alonso, E. J. Finn, Quantenphysik und statistische Physik (Oldenbourg)</a:t>
            </a:r>
          </a:p>
        </p:txBody>
      </p:sp>
      <p:pic>
        <p:nvPicPr>
          <p:cNvPr id="5" name="Picture 6" descr="http://www.teilchen.at/images/a292/abb3a.jpg">
            <a:extLst>
              <a:ext uri="{FF2B5EF4-FFF2-40B4-BE49-F238E27FC236}">
                <a16:creationId xmlns:a16="http://schemas.microsoft.com/office/drawing/2014/main" id="{1D37CFC5-F3E2-4E93-98FF-4A5550339D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7087" y="340406"/>
            <a:ext cx="4164692" cy="2984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udio 6">
            <a:hlinkClick r:id="" action="ppaction://media"/>
            <a:extLst>
              <a:ext uri="{FF2B5EF4-FFF2-40B4-BE49-F238E27FC236}">
                <a16:creationId xmlns:a16="http://schemas.microsoft.com/office/drawing/2014/main" id="{3EDD38B4-40C0-4450-B543-B084519B8B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1674096373"/>
      </p:ext>
    </p:extLst>
  </p:cSld>
  <p:clrMapOvr>
    <a:masterClrMapping/>
  </p:clrMapOvr>
  <mc:AlternateContent xmlns:mc="http://schemas.openxmlformats.org/markup-compatibility/2006">
    <mc:Choice xmlns:p14="http://schemas.microsoft.com/office/powerpoint/2010/main" Requires="p14">
      <p:transition spd="slow" p14:dur="2000" advTm="41411"/>
    </mc:Choice>
    <mc:Fallback>
      <p:transition spd="slow" advTm="41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feld 3">
            <a:extLst>
              <a:ext uri="{FF2B5EF4-FFF2-40B4-BE49-F238E27FC236}">
                <a16:creationId xmlns:a16="http://schemas.microsoft.com/office/drawing/2014/main" id="{857ABB1B-2168-48A6-8B80-F704D8DBB20C}"/>
              </a:ext>
            </a:extLst>
          </p:cNvPr>
          <p:cNvSpPr txBox="1">
            <a:spLocks noChangeArrowheads="1"/>
          </p:cNvSpPr>
          <p:nvPr/>
        </p:nvSpPr>
        <p:spPr bwMode="auto">
          <a:xfrm>
            <a:off x="309563" y="430213"/>
            <a:ext cx="6145212"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3.1.3 Eigenschaften des Lichtquants (des "Photons")</a:t>
            </a:r>
          </a:p>
          <a:p>
            <a:pPr eaLnBrk="1" hangingPunct="1"/>
            <a:endParaRPr lang="de-DE" altLang="de-DE" sz="800" b="1">
              <a:solidFill>
                <a:srgbClr val="CC0066"/>
              </a:solidFill>
            </a:endParaRPr>
          </a:p>
          <a:p>
            <a:pPr eaLnBrk="1" hangingPunct="1"/>
            <a:r>
              <a:rPr lang="de-DE" altLang="de-DE" sz="1600" b="1"/>
              <a:t>Existenz des Photons</a:t>
            </a:r>
          </a:p>
          <a:p>
            <a:pPr eaLnBrk="1" hangingPunct="1"/>
            <a:r>
              <a:rPr lang="de-DE" altLang="de-DE" sz="1600" b="0"/>
              <a:t>Spektrum des schwarzen Körpers, photoelektrischer Effekt</a:t>
            </a:r>
          </a:p>
          <a:p>
            <a:pPr eaLnBrk="1" hangingPunct="1"/>
            <a:r>
              <a:rPr lang="de-DE" altLang="de-DE" sz="1600" b="0"/>
              <a:t>Compton-Effekt (Photon-Elektron-Streuung), direkt nachweisbar </a:t>
            </a:r>
          </a:p>
          <a:p>
            <a:pPr eaLnBrk="1" hangingPunct="1"/>
            <a:r>
              <a:rPr lang="de-DE" altLang="de-DE" sz="1600" b="0"/>
              <a:t>(z.B. Photomultiplier, Photodioden), Photonenstatistik</a:t>
            </a:r>
          </a:p>
          <a:p>
            <a:pPr eaLnBrk="1" hangingPunct="1"/>
            <a:endParaRPr lang="de-DE" altLang="de-DE" sz="1400"/>
          </a:p>
        </p:txBody>
      </p:sp>
      <p:pic>
        <p:nvPicPr>
          <p:cNvPr id="1034" name="Picture 5" descr="Gilbert N Lewis.jpg">
            <a:extLst>
              <a:ext uri="{FF2B5EF4-FFF2-40B4-BE49-F238E27FC236}">
                <a16:creationId xmlns:a16="http://schemas.microsoft.com/office/drawing/2014/main" id="{160A5B42-93BE-4C93-898A-9052A63F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9529" y="404815"/>
            <a:ext cx="14255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Textfeld 6">
            <a:extLst>
              <a:ext uri="{FF2B5EF4-FFF2-40B4-BE49-F238E27FC236}">
                <a16:creationId xmlns:a16="http://schemas.microsoft.com/office/drawing/2014/main" id="{D7D77652-605C-4A22-AD86-78469AC0DD15}"/>
              </a:ext>
            </a:extLst>
          </p:cNvPr>
          <p:cNvSpPr txBox="1">
            <a:spLocks noChangeArrowheads="1"/>
          </p:cNvSpPr>
          <p:nvPr/>
        </p:nvSpPr>
        <p:spPr bwMode="auto">
          <a:xfrm>
            <a:off x="6598353" y="2197102"/>
            <a:ext cx="139967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Gilbert N. Lewis</a:t>
            </a:r>
          </a:p>
          <a:p>
            <a:pPr algn="ctr" eaLnBrk="1" hangingPunct="1"/>
            <a:r>
              <a:rPr lang="de-DE" altLang="de-DE" sz="1400" b="0"/>
              <a:t>(1875-1946)</a:t>
            </a:r>
          </a:p>
          <a:p>
            <a:pPr algn="ctr" eaLnBrk="1" hangingPunct="1"/>
            <a:r>
              <a:rPr lang="de-DE" altLang="de-DE" sz="1400" b="0"/>
              <a:t>prägte 1926 den </a:t>
            </a:r>
          </a:p>
          <a:p>
            <a:pPr algn="ctr" eaLnBrk="1" hangingPunct="1"/>
            <a:r>
              <a:rPr lang="de-DE" altLang="de-DE" sz="1400" b="0"/>
              <a:t>Begriff "Photon"</a:t>
            </a:r>
          </a:p>
        </p:txBody>
      </p:sp>
      <p:graphicFrame>
        <p:nvGraphicFramePr>
          <p:cNvPr id="1026" name="Object 5">
            <a:extLst>
              <a:ext uri="{FF2B5EF4-FFF2-40B4-BE49-F238E27FC236}">
                <a16:creationId xmlns:a16="http://schemas.microsoft.com/office/drawing/2014/main" id="{C51CAC45-546E-4333-BD2A-10CF972C230E}"/>
              </a:ext>
            </a:extLst>
          </p:cNvPr>
          <p:cNvGraphicFramePr>
            <a:graphicFrameLocks noChangeAspect="1"/>
          </p:cNvGraphicFramePr>
          <p:nvPr>
            <p:extLst>
              <p:ext uri="{D42A27DB-BD31-4B8C-83A1-F6EECF244321}">
                <p14:modId xmlns:p14="http://schemas.microsoft.com/office/powerpoint/2010/main" val="1119161812"/>
              </p:ext>
            </p:extLst>
          </p:nvPr>
        </p:nvGraphicFramePr>
        <p:xfrm>
          <a:off x="1550459" y="2092116"/>
          <a:ext cx="4533900" cy="590550"/>
        </p:xfrm>
        <a:graphic>
          <a:graphicData uri="http://schemas.openxmlformats.org/presentationml/2006/ole">
            <mc:AlternateContent xmlns:mc="http://schemas.openxmlformats.org/markup-compatibility/2006">
              <mc:Choice xmlns:v="urn:schemas-microsoft-com:vml" Requires="v">
                <p:oleObj spid="_x0000_s9375" name="Equation" r:id="rId6" imgW="3022560" imgH="393480" progId="Equation.DSMT4">
                  <p:embed/>
                </p:oleObj>
              </mc:Choice>
              <mc:Fallback>
                <p:oleObj name="Equation" r:id="rId6" imgW="3022560" imgH="393480" progId="Equation.DSMT4">
                  <p:embed/>
                  <p:pic>
                    <p:nvPicPr>
                      <p:cNvPr id="1026" name="Object 5">
                        <a:extLst>
                          <a:ext uri="{FF2B5EF4-FFF2-40B4-BE49-F238E27FC236}">
                            <a16:creationId xmlns:a16="http://schemas.microsoft.com/office/drawing/2014/main" id="{C51CAC45-546E-4333-BD2A-10CF972C230E}"/>
                          </a:ext>
                        </a:extLst>
                      </p:cNvPr>
                      <p:cNvPicPr>
                        <a:picLocks noChangeAspect="1" noChangeArrowheads="1"/>
                      </p:cNvPicPr>
                      <p:nvPr/>
                    </p:nvPicPr>
                    <p:blipFill>
                      <a:blip r:embed="rId7"/>
                      <a:srcRect/>
                      <a:stretch>
                        <a:fillRect/>
                      </a:stretch>
                    </p:blipFill>
                    <p:spPr bwMode="auto">
                      <a:xfrm>
                        <a:off x="1550459" y="2092116"/>
                        <a:ext cx="453390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8" name="Textfeld 11">
            <a:extLst>
              <a:ext uri="{FF2B5EF4-FFF2-40B4-BE49-F238E27FC236}">
                <a16:creationId xmlns:a16="http://schemas.microsoft.com/office/drawing/2014/main" id="{EEBF4500-2609-4F06-92A9-818868E1E1A1}"/>
              </a:ext>
            </a:extLst>
          </p:cNvPr>
          <p:cNvSpPr txBox="1">
            <a:spLocks noChangeArrowheads="1"/>
          </p:cNvSpPr>
          <p:nvPr/>
        </p:nvSpPr>
        <p:spPr bwMode="auto">
          <a:xfrm>
            <a:off x="357188" y="2200046"/>
            <a:ext cx="1057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Energie </a:t>
            </a:r>
            <a:r>
              <a:rPr lang="de-DE" altLang="de-DE" sz="1600" b="1" i="1"/>
              <a:t>E</a:t>
            </a:r>
          </a:p>
        </p:txBody>
      </p:sp>
      <p:sp>
        <p:nvSpPr>
          <p:cNvPr id="3" name="Foliennummernplatzhalter 2">
            <a:extLst>
              <a:ext uri="{FF2B5EF4-FFF2-40B4-BE49-F238E27FC236}">
                <a16:creationId xmlns:a16="http://schemas.microsoft.com/office/drawing/2014/main" id="{D75DF4A8-A986-43E2-BA86-B9E192DEC086}"/>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40</a:t>
            </a:fld>
            <a:endParaRPr lang="en-GB" altLang="de-DE"/>
          </a:p>
        </p:txBody>
      </p:sp>
      <p:pic>
        <p:nvPicPr>
          <p:cNvPr id="4" name="Audio 3">
            <a:hlinkClick r:id="" action="ppaction://media"/>
            <a:extLst>
              <a:ext uri="{FF2B5EF4-FFF2-40B4-BE49-F238E27FC236}">
                <a16:creationId xmlns:a16="http://schemas.microsoft.com/office/drawing/2014/main" id="{DB73E579-E5AC-4C86-9EA6-9349FF7651B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755063" y="6469063"/>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0406"/>
    </mc:Choice>
    <mc:Fallback>
      <p:transition spd="slow" advTm="90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feld 3">
            <a:extLst>
              <a:ext uri="{FF2B5EF4-FFF2-40B4-BE49-F238E27FC236}">
                <a16:creationId xmlns:a16="http://schemas.microsoft.com/office/drawing/2014/main" id="{857ABB1B-2168-48A6-8B80-F704D8DBB20C}"/>
              </a:ext>
            </a:extLst>
          </p:cNvPr>
          <p:cNvSpPr txBox="1">
            <a:spLocks noChangeArrowheads="1"/>
          </p:cNvSpPr>
          <p:nvPr/>
        </p:nvSpPr>
        <p:spPr bwMode="auto">
          <a:xfrm>
            <a:off x="309563" y="430213"/>
            <a:ext cx="6145212"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3.1.3 Eigenschaften des Lichtquants (des "Photons")</a:t>
            </a:r>
          </a:p>
          <a:p>
            <a:pPr eaLnBrk="1" hangingPunct="1"/>
            <a:endParaRPr lang="de-DE" altLang="de-DE" sz="800" b="1">
              <a:solidFill>
                <a:srgbClr val="CC0066"/>
              </a:solidFill>
            </a:endParaRPr>
          </a:p>
          <a:p>
            <a:pPr eaLnBrk="1" hangingPunct="1"/>
            <a:r>
              <a:rPr lang="de-DE" altLang="de-DE" sz="1600" b="1"/>
              <a:t>Existenz des Photons</a:t>
            </a:r>
          </a:p>
          <a:p>
            <a:pPr eaLnBrk="1" hangingPunct="1"/>
            <a:r>
              <a:rPr lang="de-DE" altLang="de-DE" sz="1600" b="0"/>
              <a:t>Spektrum des schwarzen Körpers, photoelektrischer Effekt</a:t>
            </a:r>
          </a:p>
          <a:p>
            <a:pPr eaLnBrk="1" hangingPunct="1"/>
            <a:r>
              <a:rPr lang="de-DE" altLang="de-DE" sz="1600" b="0"/>
              <a:t>Compton-Effekt (Photon-Elektron-Streuung), direkt nachweisbar </a:t>
            </a:r>
          </a:p>
          <a:p>
            <a:pPr eaLnBrk="1" hangingPunct="1"/>
            <a:r>
              <a:rPr lang="de-DE" altLang="de-DE" sz="1600" b="0"/>
              <a:t>(z.B. Photomultiplier, Photodioden), Photonenstatistik</a:t>
            </a:r>
          </a:p>
          <a:p>
            <a:pPr eaLnBrk="1" hangingPunct="1"/>
            <a:endParaRPr lang="de-DE" altLang="de-DE" sz="1400"/>
          </a:p>
        </p:txBody>
      </p:sp>
      <p:pic>
        <p:nvPicPr>
          <p:cNvPr id="1034" name="Picture 5" descr="Gilbert N Lewis.jpg">
            <a:extLst>
              <a:ext uri="{FF2B5EF4-FFF2-40B4-BE49-F238E27FC236}">
                <a16:creationId xmlns:a16="http://schemas.microsoft.com/office/drawing/2014/main" id="{160A5B42-93BE-4C93-898A-9052A63F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9529" y="404815"/>
            <a:ext cx="14255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Textfeld 6">
            <a:extLst>
              <a:ext uri="{FF2B5EF4-FFF2-40B4-BE49-F238E27FC236}">
                <a16:creationId xmlns:a16="http://schemas.microsoft.com/office/drawing/2014/main" id="{D7D77652-605C-4A22-AD86-78469AC0DD15}"/>
              </a:ext>
            </a:extLst>
          </p:cNvPr>
          <p:cNvSpPr txBox="1">
            <a:spLocks noChangeArrowheads="1"/>
          </p:cNvSpPr>
          <p:nvPr/>
        </p:nvSpPr>
        <p:spPr bwMode="auto">
          <a:xfrm>
            <a:off x="6598353" y="2197102"/>
            <a:ext cx="139967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Gilbert N. Lewis</a:t>
            </a:r>
          </a:p>
          <a:p>
            <a:pPr algn="ctr" eaLnBrk="1" hangingPunct="1"/>
            <a:r>
              <a:rPr lang="de-DE" altLang="de-DE" sz="1400" b="0"/>
              <a:t>(1875-1946)</a:t>
            </a:r>
          </a:p>
          <a:p>
            <a:pPr algn="ctr" eaLnBrk="1" hangingPunct="1"/>
            <a:r>
              <a:rPr lang="de-DE" altLang="de-DE" sz="1400" b="0"/>
              <a:t>prägte 1926 den </a:t>
            </a:r>
          </a:p>
          <a:p>
            <a:pPr algn="ctr" eaLnBrk="1" hangingPunct="1"/>
            <a:r>
              <a:rPr lang="de-DE" altLang="de-DE" sz="1400" b="0"/>
              <a:t>Begriff "Photon"</a:t>
            </a:r>
          </a:p>
        </p:txBody>
      </p:sp>
      <p:graphicFrame>
        <p:nvGraphicFramePr>
          <p:cNvPr id="1026" name="Object 5">
            <a:extLst>
              <a:ext uri="{FF2B5EF4-FFF2-40B4-BE49-F238E27FC236}">
                <a16:creationId xmlns:a16="http://schemas.microsoft.com/office/drawing/2014/main" id="{C51CAC45-546E-4333-BD2A-10CF972C230E}"/>
              </a:ext>
            </a:extLst>
          </p:cNvPr>
          <p:cNvGraphicFramePr>
            <a:graphicFrameLocks noChangeAspect="1"/>
          </p:cNvGraphicFramePr>
          <p:nvPr>
            <p:extLst/>
          </p:nvPr>
        </p:nvGraphicFramePr>
        <p:xfrm>
          <a:off x="1550459" y="2092116"/>
          <a:ext cx="4533900" cy="590550"/>
        </p:xfrm>
        <a:graphic>
          <a:graphicData uri="http://schemas.openxmlformats.org/presentationml/2006/ole">
            <mc:AlternateContent xmlns:mc="http://schemas.openxmlformats.org/markup-compatibility/2006">
              <mc:Choice xmlns:v="urn:schemas-microsoft-com:vml" Requires="v">
                <p:oleObj spid="_x0000_s54355" name="Equation" r:id="rId6" imgW="3022560" imgH="393480" progId="Equation.DSMT4">
                  <p:embed/>
                </p:oleObj>
              </mc:Choice>
              <mc:Fallback>
                <p:oleObj name="Equation" r:id="rId6" imgW="3022560" imgH="393480" progId="Equation.DSMT4">
                  <p:embed/>
                  <p:pic>
                    <p:nvPicPr>
                      <p:cNvPr id="1026" name="Object 5">
                        <a:extLst>
                          <a:ext uri="{FF2B5EF4-FFF2-40B4-BE49-F238E27FC236}">
                            <a16:creationId xmlns:a16="http://schemas.microsoft.com/office/drawing/2014/main" id="{C51CAC45-546E-4333-BD2A-10CF972C230E}"/>
                          </a:ext>
                        </a:extLst>
                      </p:cNvPr>
                      <p:cNvPicPr>
                        <a:picLocks noChangeAspect="1" noChangeArrowheads="1"/>
                      </p:cNvPicPr>
                      <p:nvPr/>
                    </p:nvPicPr>
                    <p:blipFill>
                      <a:blip r:embed="rId7"/>
                      <a:srcRect/>
                      <a:stretch>
                        <a:fillRect/>
                      </a:stretch>
                    </p:blipFill>
                    <p:spPr bwMode="auto">
                      <a:xfrm>
                        <a:off x="1550459" y="2092116"/>
                        <a:ext cx="453390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8" name="Textfeld 11">
            <a:extLst>
              <a:ext uri="{FF2B5EF4-FFF2-40B4-BE49-F238E27FC236}">
                <a16:creationId xmlns:a16="http://schemas.microsoft.com/office/drawing/2014/main" id="{EEBF4500-2609-4F06-92A9-818868E1E1A1}"/>
              </a:ext>
            </a:extLst>
          </p:cNvPr>
          <p:cNvSpPr txBox="1">
            <a:spLocks noChangeArrowheads="1"/>
          </p:cNvSpPr>
          <p:nvPr/>
        </p:nvSpPr>
        <p:spPr bwMode="auto">
          <a:xfrm>
            <a:off x="357188" y="2200046"/>
            <a:ext cx="1057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Energie </a:t>
            </a:r>
            <a:r>
              <a:rPr lang="de-DE" altLang="de-DE" sz="1600" b="1" i="1"/>
              <a:t>E</a:t>
            </a:r>
          </a:p>
        </p:txBody>
      </p:sp>
      <p:sp>
        <p:nvSpPr>
          <p:cNvPr id="1039" name="Textfeld 12">
            <a:extLst>
              <a:ext uri="{FF2B5EF4-FFF2-40B4-BE49-F238E27FC236}">
                <a16:creationId xmlns:a16="http://schemas.microsoft.com/office/drawing/2014/main" id="{8D7DDC2B-2063-4A08-9634-ED0A812AD1C9}"/>
              </a:ext>
            </a:extLst>
          </p:cNvPr>
          <p:cNvSpPr txBox="1">
            <a:spLocks noChangeArrowheads="1"/>
          </p:cNvSpPr>
          <p:nvPr/>
        </p:nvSpPr>
        <p:spPr bwMode="auto">
          <a:xfrm>
            <a:off x="379413" y="2795358"/>
            <a:ext cx="3728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Photonendichte </a:t>
            </a:r>
            <a:r>
              <a:rPr lang="de-DE" altLang="de-DE" sz="1600" b="1" i="1"/>
              <a:t>n</a:t>
            </a:r>
            <a:r>
              <a:rPr lang="de-DE" altLang="de-DE" sz="1600"/>
              <a:t> = </a:t>
            </a:r>
            <a:r>
              <a:rPr lang="de-DE" altLang="de-DE" sz="1600" b="0"/>
              <a:t>Energiedichte </a:t>
            </a:r>
            <a:r>
              <a:rPr lang="de-DE" altLang="de-DE" sz="1600" b="0" i="1"/>
              <a:t>w</a:t>
            </a:r>
            <a:r>
              <a:rPr lang="de-DE" altLang="de-DE" sz="1600" b="0"/>
              <a:t> / h</a:t>
            </a:r>
            <a:r>
              <a:rPr lang="de-DE" altLang="de-DE" sz="1600" b="0" i="1">
                <a:latin typeface="Symbol" panose="05050102010706020507" pitchFamily="18" charset="2"/>
              </a:rPr>
              <a:t>n</a:t>
            </a:r>
            <a:endParaRPr lang="de-DE" altLang="de-DE" sz="1600" b="0" i="1">
              <a:solidFill>
                <a:srgbClr val="0000FF"/>
              </a:solidFill>
              <a:latin typeface="Symbol" panose="05050102010706020507" pitchFamily="18" charset="2"/>
            </a:endParaRPr>
          </a:p>
        </p:txBody>
      </p:sp>
      <p:graphicFrame>
        <p:nvGraphicFramePr>
          <p:cNvPr id="1027" name="Object 6">
            <a:extLst>
              <a:ext uri="{FF2B5EF4-FFF2-40B4-BE49-F238E27FC236}">
                <a16:creationId xmlns:a16="http://schemas.microsoft.com/office/drawing/2014/main" id="{9A4F4DF9-E99C-42D9-B299-0D7224D38BC9}"/>
              </a:ext>
            </a:extLst>
          </p:cNvPr>
          <p:cNvGraphicFramePr>
            <a:graphicFrameLocks noChangeAspect="1"/>
          </p:cNvGraphicFramePr>
          <p:nvPr>
            <p:extLst/>
          </p:nvPr>
        </p:nvGraphicFramePr>
        <p:xfrm>
          <a:off x="1493838" y="3169554"/>
          <a:ext cx="3389312" cy="590550"/>
        </p:xfrm>
        <a:graphic>
          <a:graphicData uri="http://schemas.openxmlformats.org/presentationml/2006/ole">
            <mc:AlternateContent xmlns:mc="http://schemas.openxmlformats.org/markup-compatibility/2006">
              <mc:Choice xmlns:v="urn:schemas-microsoft-com:vml" Requires="v">
                <p:oleObj spid="_x0000_s54356" name="Equation" r:id="rId8" imgW="2260440" imgH="393480" progId="Equation.DSMT4">
                  <p:embed/>
                </p:oleObj>
              </mc:Choice>
              <mc:Fallback>
                <p:oleObj name="Equation" r:id="rId8" imgW="2260440" imgH="393480" progId="Equation.DSMT4">
                  <p:embed/>
                  <p:pic>
                    <p:nvPicPr>
                      <p:cNvPr id="1027" name="Object 6">
                        <a:extLst>
                          <a:ext uri="{FF2B5EF4-FFF2-40B4-BE49-F238E27FC236}">
                            <a16:creationId xmlns:a16="http://schemas.microsoft.com/office/drawing/2014/main" id="{9A4F4DF9-E99C-42D9-B299-0D7224D38BC9}"/>
                          </a:ext>
                        </a:extLst>
                      </p:cNvPr>
                      <p:cNvPicPr>
                        <a:picLocks noChangeAspect="1" noChangeArrowheads="1"/>
                      </p:cNvPicPr>
                      <p:nvPr/>
                    </p:nvPicPr>
                    <p:blipFill>
                      <a:blip r:embed="rId9"/>
                      <a:srcRect/>
                      <a:stretch>
                        <a:fillRect/>
                      </a:stretch>
                    </p:blipFill>
                    <p:spPr bwMode="auto">
                      <a:xfrm>
                        <a:off x="1493838" y="3169554"/>
                        <a:ext cx="3389312"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1" name="Textfeld 12">
            <a:extLst>
              <a:ext uri="{FF2B5EF4-FFF2-40B4-BE49-F238E27FC236}">
                <a16:creationId xmlns:a16="http://schemas.microsoft.com/office/drawing/2014/main" id="{C6CFE6A6-4FE9-4CA9-B10B-889EA0EA3450}"/>
              </a:ext>
            </a:extLst>
          </p:cNvPr>
          <p:cNvSpPr txBox="1">
            <a:spLocks noChangeArrowheads="1"/>
          </p:cNvSpPr>
          <p:nvPr/>
        </p:nvSpPr>
        <p:spPr bwMode="auto">
          <a:xfrm>
            <a:off x="377825" y="3820883"/>
            <a:ext cx="5296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t>Photonenflussdichte </a:t>
            </a:r>
            <a:r>
              <a:rPr lang="de-DE" altLang="de-DE" sz="1600" i="1"/>
              <a:t>j</a:t>
            </a:r>
            <a:r>
              <a:rPr lang="de-DE" altLang="de-DE" sz="1600"/>
              <a:t> </a:t>
            </a:r>
            <a:r>
              <a:rPr lang="de-DE" altLang="de-DE" sz="1600" b="0"/>
              <a:t>= Photonenzahl / (Fläche </a:t>
            </a:r>
            <a:r>
              <a:rPr lang="de-DE" altLang="de-DE" sz="1600" b="0" i="1"/>
              <a:t>A </a:t>
            </a:r>
            <a:r>
              <a:rPr lang="de-DE" altLang="de-DE" sz="1600" b="0">
                <a:cs typeface="Times New Roman" panose="02020603050405020304" pitchFamily="18" charset="0"/>
              </a:rPr>
              <a:t>· </a:t>
            </a:r>
            <a:r>
              <a:rPr lang="de-DE" altLang="de-DE" sz="1600" b="0"/>
              <a:t>Zeit </a:t>
            </a:r>
            <a:r>
              <a:rPr lang="de-DE" altLang="de-DE" sz="1600" b="0">
                <a:latin typeface="Symbol" panose="05050102010706020507" pitchFamily="18" charset="2"/>
              </a:rPr>
              <a:t>D</a:t>
            </a:r>
            <a:r>
              <a:rPr lang="de-DE" altLang="de-DE" sz="1600" b="0" i="1"/>
              <a:t>t</a:t>
            </a:r>
            <a:r>
              <a:rPr lang="de-DE" altLang="de-DE" sz="1600" b="0"/>
              <a:t>)</a:t>
            </a:r>
            <a:endParaRPr lang="de-DE" altLang="de-DE" sz="1600" b="0" i="1">
              <a:solidFill>
                <a:srgbClr val="0000FF"/>
              </a:solidFill>
              <a:latin typeface="Symbol" panose="05050102010706020507" pitchFamily="18" charset="2"/>
            </a:endParaRPr>
          </a:p>
        </p:txBody>
      </p:sp>
      <p:graphicFrame>
        <p:nvGraphicFramePr>
          <p:cNvPr id="1028" name="Object 22">
            <a:extLst>
              <a:ext uri="{FF2B5EF4-FFF2-40B4-BE49-F238E27FC236}">
                <a16:creationId xmlns:a16="http://schemas.microsoft.com/office/drawing/2014/main" id="{9615B499-AEAF-453C-A17B-F2419E92A64A}"/>
              </a:ext>
            </a:extLst>
          </p:cNvPr>
          <p:cNvGraphicFramePr>
            <a:graphicFrameLocks noChangeAspect="1"/>
          </p:cNvGraphicFramePr>
          <p:nvPr>
            <p:extLst/>
          </p:nvPr>
        </p:nvGraphicFramePr>
        <p:xfrm>
          <a:off x="1503819" y="4262411"/>
          <a:ext cx="2457000" cy="628560"/>
        </p:xfrm>
        <a:graphic>
          <a:graphicData uri="http://schemas.openxmlformats.org/presentationml/2006/ole">
            <mc:AlternateContent xmlns:mc="http://schemas.openxmlformats.org/markup-compatibility/2006">
              <mc:Choice xmlns:v="urn:schemas-microsoft-com:vml" Requires="v">
                <p:oleObj spid="_x0000_s54357" name="Formel" r:id="rId10" imgW="1638000" imgH="419040" progId="Equation.3">
                  <p:embed/>
                </p:oleObj>
              </mc:Choice>
              <mc:Fallback>
                <p:oleObj name="Formel" r:id="rId10" imgW="1638000" imgH="419040" progId="Equation.3">
                  <p:embed/>
                  <p:pic>
                    <p:nvPicPr>
                      <p:cNvPr id="1028" name="Object 22">
                        <a:extLst>
                          <a:ext uri="{FF2B5EF4-FFF2-40B4-BE49-F238E27FC236}">
                            <a16:creationId xmlns:a16="http://schemas.microsoft.com/office/drawing/2014/main" id="{9615B499-AEAF-453C-A17B-F2419E92A6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3819" y="4262411"/>
                        <a:ext cx="2457000" cy="628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2" name="Textfeld 23">
            <a:extLst>
              <a:ext uri="{FF2B5EF4-FFF2-40B4-BE49-F238E27FC236}">
                <a16:creationId xmlns:a16="http://schemas.microsoft.com/office/drawing/2014/main" id="{7666386C-EFD5-4560-9B8B-527AB6171869}"/>
              </a:ext>
            </a:extLst>
          </p:cNvPr>
          <p:cNvSpPr txBox="1">
            <a:spLocks noChangeArrowheads="1"/>
          </p:cNvSpPr>
          <p:nvPr/>
        </p:nvSpPr>
        <p:spPr bwMode="auto">
          <a:xfrm>
            <a:off x="4572000" y="4319520"/>
            <a:ext cx="23906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Annahme: Würfel mit </a:t>
            </a:r>
          </a:p>
          <a:p>
            <a:pPr eaLnBrk="1" hangingPunct="1"/>
            <a:r>
              <a:rPr lang="de-DE" altLang="de-DE" sz="1600" b="0"/>
              <a:t>Kantenlänge </a:t>
            </a:r>
            <a:r>
              <a:rPr lang="de-DE" altLang="de-DE" sz="1600" b="0" i="1"/>
              <a:t>a</a:t>
            </a:r>
            <a:r>
              <a:rPr lang="de-DE" altLang="de-DE" sz="1600" b="0"/>
              <a:t>, Volumen </a:t>
            </a:r>
            <a:r>
              <a:rPr lang="de-DE" altLang="de-DE" sz="1600" b="0" i="1"/>
              <a:t>V</a:t>
            </a:r>
          </a:p>
        </p:txBody>
      </p:sp>
      <p:sp>
        <p:nvSpPr>
          <p:cNvPr id="3" name="Foliennummernplatzhalter 2">
            <a:extLst>
              <a:ext uri="{FF2B5EF4-FFF2-40B4-BE49-F238E27FC236}">
                <a16:creationId xmlns:a16="http://schemas.microsoft.com/office/drawing/2014/main" id="{D75DF4A8-A986-43E2-BA86-B9E192DEC086}"/>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41</a:t>
            </a:fld>
            <a:endParaRPr lang="en-GB" altLang="de-DE"/>
          </a:p>
        </p:txBody>
      </p:sp>
      <p:pic>
        <p:nvPicPr>
          <p:cNvPr id="4" name="Audio 3">
            <a:hlinkClick r:id="" action="ppaction://media"/>
            <a:extLst>
              <a:ext uri="{FF2B5EF4-FFF2-40B4-BE49-F238E27FC236}">
                <a16:creationId xmlns:a16="http://schemas.microsoft.com/office/drawing/2014/main" id="{4CB583D7-19A4-416D-8392-5520591D1B11}"/>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843355427"/>
      </p:ext>
    </p:extLst>
  </p:cSld>
  <p:clrMapOvr>
    <a:masterClrMapping/>
  </p:clrMapOvr>
  <mc:AlternateContent xmlns:mc="http://schemas.openxmlformats.org/markup-compatibility/2006">
    <mc:Choice xmlns:p14="http://schemas.microsoft.com/office/powerpoint/2010/main" Requires="p14">
      <p:transition spd="slow" p14:dur="2000" advTm="82676"/>
    </mc:Choice>
    <mc:Fallback>
      <p:transition spd="slow" advTm="82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 name="Textfeld 3">
            <a:extLst>
              <a:ext uri="{FF2B5EF4-FFF2-40B4-BE49-F238E27FC236}">
                <a16:creationId xmlns:a16="http://schemas.microsoft.com/office/drawing/2014/main" id="{857ABB1B-2168-48A6-8B80-F704D8DBB20C}"/>
              </a:ext>
            </a:extLst>
          </p:cNvPr>
          <p:cNvSpPr txBox="1">
            <a:spLocks noChangeArrowheads="1"/>
          </p:cNvSpPr>
          <p:nvPr/>
        </p:nvSpPr>
        <p:spPr bwMode="auto">
          <a:xfrm>
            <a:off x="309563" y="430213"/>
            <a:ext cx="6145212"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solidFill>
                  <a:srgbClr val="0070C0"/>
                </a:solidFill>
              </a:rPr>
              <a:t>3.1.3 Eigenschaften des Lichtquants (des "Photons")</a:t>
            </a:r>
          </a:p>
          <a:p>
            <a:pPr eaLnBrk="1" hangingPunct="1"/>
            <a:endParaRPr lang="de-DE" altLang="de-DE" sz="800" b="1">
              <a:solidFill>
                <a:srgbClr val="CC0066"/>
              </a:solidFill>
            </a:endParaRPr>
          </a:p>
          <a:p>
            <a:pPr eaLnBrk="1" hangingPunct="1"/>
            <a:r>
              <a:rPr lang="de-DE" altLang="de-DE" sz="1600" b="1"/>
              <a:t>Existenz des Photons</a:t>
            </a:r>
          </a:p>
          <a:p>
            <a:pPr eaLnBrk="1" hangingPunct="1"/>
            <a:r>
              <a:rPr lang="de-DE" altLang="de-DE" sz="1600" b="0"/>
              <a:t>Spektrum des schwarzen Körpers, photoelektrischer Effekt</a:t>
            </a:r>
          </a:p>
          <a:p>
            <a:pPr eaLnBrk="1" hangingPunct="1"/>
            <a:r>
              <a:rPr lang="de-DE" altLang="de-DE" sz="1600" b="0"/>
              <a:t>Compton-Effekt (Photon-Elektron-Streuung), direkt nachweisbar </a:t>
            </a:r>
          </a:p>
          <a:p>
            <a:pPr eaLnBrk="1" hangingPunct="1"/>
            <a:r>
              <a:rPr lang="de-DE" altLang="de-DE" sz="1600" b="0"/>
              <a:t>(z.B. Photomultiplier, Photodioden), Photonenstatistik</a:t>
            </a:r>
          </a:p>
          <a:p>
            <a:pPr eaLnBrk="1" hangingPunct="1"/>
            <a:endParaRPr lang="de-DE" altLang="de-DE" sz="1400"/>
          </a:p>
        </p:txBody>
      </p:sp>
      <p:pic>
        <p:nvPicPr>
          <p:cNvPr id="1034" name="Picture 5" descr="Gilbert N Lewis.jpg">
            <a:extLst>
              <a:ext uri="{FF2B5EF4-FFF2-40B4-BE49-F238E27FC236}">
                <a16:creationId xmlns:a16="http://schemas.microsoft.com/office/drawing/2014/main" id="{160A5B42-93BE-4C93-898A-9052A63F40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9529" y="404815"/>
            <a:ext cx="14255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5" name="Textfeld 6">
            <a:extLst>
              <a:ext uri="{FF2B5EF4-FFF2-40B4-BE49-F238E27FC236}">
                <a16:creationId xmlns:a16="http://schemas.microsoft.com/office/drawing/2014/main" id="{D7D77652-605C-4A22-AD86-78469AC0DD15}"/>
              </a:ext>
            </a:extLst>
          </p:cNvPr>
          <p:cNvSpPr txBox="1">
            <a:spLocks noChangeArrowheads="1"/>
          </p:cNvSpPr>
          <p:nvPr/>
        </p:nvSpPr>
        <p:spPr bwMode="auto">
          <a:xfrm>
            <a:off x="6598353" y="2197102"/>
            <a:ext cx="139967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Gilbert N. Lewis</a:t>
            </a:r>
          </a:p>
          <a:p>
            <a:pPr algn="ctr" eaLnBrk="1" hangingPunct="1"/>
            <a:r>
              <a:rPr lang="de-DE" altLang="de-DE" sz="1400" b="0"/>
              <a:t>(1875-1946)</a:t>
            </a:r>
          </a:p>
          <a:p>
            <a:pPr algn="ctr" eaLnBrk="1" hangingPunct="1"/>
            <a:r>
              <a:rPr lang="de-DE" altLang="de-DE" sz="1400" b="0"/>
              <a:t>prägte 1926 den </a:t>
            </a:r>
          </a:p>
          <a:p>
            <a:pPr algn="ctr" eaLnBrk="1" hangingPunct="1"/>
            <a:r>
              <a:rPr lang="de-DE" altLang="de-DE" sz="1400" b="0"/>
              <a:t>Begriff "Photon"</a:t>
            </a:r>
          </a:p>
        </p:txBody>
      </p:sp>
      <p:graphicFrame>
        <p:nvGraphicFramePr>
          <p:cNvPr id="1026" name="Object 5">
            <a:extLst>
              <a:ext uri="{FF2B5EF4-FFF2-40B4-BE49-F238E27FC236}">
                <a16:creationId xmlns:a16="http://schemas.microsoft.com/office/drawing/2014/main" id="{C51CAC45-546E-4333-BD2A-10CF972C230E}"/>
              </a:ext>
            </a:extLst>
          </p:cNvPr>
          <p:cNvGraphicFramePr>
            <a:graphicFrameLocks noChangeAspect="1"/>
          </p:cNvGraphicFramePr>
          <p:nvPr>
            <p:extLst/>
          </p:nvPr>
        </p:nvGraphicFramePr>
        <p:xfrm>
          <a:off x="1550459" y="2092116"/>
          <a:ext cx="4533900" cy="590550"/>
        </p:xfrm>
        <a:graphic>
          <a:graphicData uri="http://schemas.openxmlformats.org/presentationml/2006/ole">
            <mc:AlternateContent xmlns:mc="http://schemas.openxmlformats.org/markup-compatibility/2006">
              <mc:Choice xmlns:v="urn:schemas-microsoft-com:vml" Requires="v">
                <p:oleObj spid="_x0000_s55454" name="Equation" r:id="rId6" imgW="3022560" imgH="393480" progId="Equation.DSMT4">
                  <p:embed/>
                </p:oleObj>
              </mc:Choice>
              <mc:Fallback>
                <p:oleObj name="Equation" r:id="rId6" imgW="3022560" imgH="393480" progId="Equation.DSMT4">
                  <p:embed/>
                  <p:pic>
                    <p:nvPicPr>
                      <p:cNvPr id="1026" name="Object 5">
                        <a:extLst>
                          <a:ext uri="{FF2B5EF4-FFF2-40B4-BE49-F238E27FC236}">
                            <a16:creationId xmlns:a16="http://schemas.microsoft.com/office/drawing/2014/main" id="{C51CAC45-546E-4333-BD2A-10CF972C230E}"/>
                          </a:ext>
                        </a:extLst>
                      </p:cNvPr>
                      <p:cNvPicPr>
                        <a:picLocks noChangeAspect="1" noChangeArrowheads="1"/>
                      </p:cNvPicPr>
                      <p:nvPr/>
                    </p:nvPicPr>
                    <p:blipFill>
                      <a:blip r:embed="rId7"/>
                      <a:srcRect/>
                      <a:stretch>
                        <a:fillRect/>
                      </a:stretch>
                    </p:blipFill>
                    <p:spPr bwMode="auto">
                      <a:xfrm>
                        <a:off x="1550459" y="2092116"/>
                        <a:ext cx="453390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8" name="Textfeld 11">
            <a:extLst>
              <a:ext uri="{FF2B5EF4-FFF2-40B4-BE49-F238E27FC236}">
                <a16:creationId xmlns:a16="http://schemas.microsoft.com/office/drawing/2014/main" id="{EEBF4500-2609-4F06-92A9-818868E1E1A1}"/>
              </a:ext>
            </a:extLst>
          </p:cNvPr>
          <p:cNvSpPr txBox="1">
            <a:spLocks noChangeArrowheads="1"/>
          </p:cNvSpPr>
          <p:nvPr/>
        </p:nvSpPr>
        <p:spPr bwMode="auto">
          <a:xfrm>
            <a:off x="357188" y="2200046"/>
            <a:ext cx="105727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Energie </a:t>
            </a:r>
            <a:r>
              <a:rPr lang="de-DE" altLang="de-DE" sz="1600" b="1" i="1"/>
              <a:t>E</a:t>
            </a:r>
          </a:p>
        </p:txBody>
      </p:sp>
      <p:sp>
        <p:nvSpPr>
          <p:cNvPr id="1039" name="Textfeld 12">
            <a:extLst>
              <a:ext uri="{FF2B5EF4-FFF2-40B4-BE49-F238E27FC236}">
                <a16:creationId xmlns:a16="http://schemas.microsoft.com/office/drawing/2014/main" id="{8D7DDC2B-2063-4A08-9634-ED0A812AD1C9}"/>
              </a:ext>
            </a:extLst>
          </p:cNvPr>
          <p:cNvSpPr txBox="1">
            <a:spLocks noChangeArrowheads="1"/>
          </p:cNvSpPr>
          <p:nvPr/>
        </p:nvSpPr>
        <p:spPr bwMode="auto">
          <a:xfrm>
            <a:off x="379413" y="2795358"/>
            <a:ext cx="37289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Photonendichte </a:t>
            </a:r>
            <a:r>
              <a:rPr lang="de-DE" altLang="de-DE" sz="1600" b="1" i="1"/>
              <a:t>n</a:t>
            </a:r>
            <a:r>
              <a:rPr lang="de-DE" altLang="de-DE" sz="1600"/>
              <a:t> = </a:t>
            </a:r>
            <a:r>
              <a:rPr lang="de-DE" altLang="de-DE" sz="1600" b="0"/>
              <a:t>Energiedichte </a:t>
            </a:r>
            <a:r>
              <a:rPr lang="de-DE" altLang="de-DE" sz="1600" b="0" i="1"/>
              <a:t>w</a:t>
            </a:r>
            <a:r>
              <a:rPr lang="de-DE" altLang="de-DE" sz="1600" b="0"/>
              <a:t> / h</a:t>
            </a:r>
            <a:r>
              <a:rPr lang="de-DE" altLang="de-DE" sz="1600" b="0" i="1">
                <a:latin typeface="Symbol" panose="05050102010706020507" pitchFamily="18" charset="2"/>
              </a:rPr>
              <a:t>n</a:t>
            </a:r>
            <a:endParaRPr lang="de-DE" altLang="de-DE" sz="1600" b="0" i="1">
              <a:solidFill>
                <a:srgbClr val="0000FF"/>
              </a:solidFill>
              <a:latin typeface="Symbol" panose="05050102010706020507" pitchFamily="18" charset="2"/>
            </a:endParaRPr>
          </a:p>
        </p:txBody>
      </p:sp>
      <p:graphicFrame>
        <p:nvGraphicFramePr>
          <p:cNvPr id="1027" name="Object 6">
            <a:extLst>
              <a:ext uri="{FF2B5EF4-FFF2-40B4-BE49-F238E27FC236}">
                <a16:creationId xmlns:a16="http://schemas.microsoft.com/office/drawing/2014/main" id="{9A4F4DF9-E99C-42D9-B299-0D7224D38BC9}"/>
              </a:ext>
            </a:extLst>
          </p:cNvPr>
          <p:cNvGraphicFramePr>
            <a:graphicFrameLocks noChangeAspect="1"/>
          </p:cNvGraphicFramePr>
          <p:nvPr>
            <p:extLst/>
          </p:nvPr>
        </p:nvGraphicFramePr>
        <p:xfrm>
          <a:off x="1493838" y="3169554"/>
          <a:ext cx="3389312" cy="590550"/>
        </p:xfrm>
        <a:graphic>
          <a:graphicData uri="http://schemas.openxmlformats.org/presentationml/2006/ole">
            <mc:AlternateContent xmlns:mc="http://schemas.openxmlformats.org/markup-compatibility/2006">
              <mc:Choice xmlns:v="urn:schemas-microsoft-com:vml" Requires="v">
                <p:oleObj spid="_x0000_s55455" name="Equation" r:id="rId8" imgW="2260440" imgH="393480" progId="Equation.DSMT4">
                  <p:embed/>
                </p:oleObj>
              </mc:Choice>
              <mc:Fallback>
                <p:oleObj name="Equation" r:id="rId8" imgW="2260440" imgH="393480" progId="Equation.DSMT4">
                  <p:embed/>
                  <p:pic>
                    <p:nvPicPr>
                      <p:cNvPr id="1027" name="Object 6">
                        <a:extLst>
                          <a:ext uri="{FF2B5EF4-FFF2-40B4-BE49-F238E27FC236}">
                            <a16:creationId xmlns:a16="http://schemas.microsoft.com/office/drawing/2014/main" id="{9A4F4DF9-E99C-42D9-B299-0D7224D38BC9}"/>
                          </a:ext>
                        </a:extLst>
                      </p:cNvPr>
                      <p:cNvPicPr>
                        <a:picLocks noChangeAspect="1" noChangeArrowheads="1"/>
                      </p:cNvPicPr>
                      <p:nvPr/>
                    </p:nvPicPr>
                    <p:blipFill>
                      <a:blip r:embed="rId9"/>
                      <a:srcRect/>
                      <a:stretch>
                        <a:fillRect/>
                      </a:stretch>
                    </p:blipFill>
                    <p:spPr bwMode="auto">
                      <a:xfrm>
                        <a:off x="1493838" y="3169554"/>
                        <a:ext cx="3389312"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0" name="Textfeld 15">
            <a:extLst>
              <a:ext uri="{FF2B5EF4-FFF2-40B4-BE49-F238E27FC236}">
                <a16:creationId xmlns:a16="http://schemas.microsoft.com/office/drawing/2014/main" id="{21FC6DC7-4725-4BD2-B2EA-D5077E735D70}"/>
              </a:ext>
            </a:extLst>
          </p:cNvPr>
          <p:cNvSpPr txBox="1">
            <a:spLocks noChangeArrowheads="1"/>
          </p:cNvSpPr>
          <p:nvPr/>
        </p:nvSpPr>
        <p:spPr bwMode="auto">
          <a:xfrm>
            <a:off x="376009" y="5123086"/>
            <a:ext cx="50962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Intensität</a:t>
            </a:r>
            <a:r>
              <a:rPr lang="de-DE" altLang="de-DE" sz="1600"/>
              <a:t> </a:t>
            </a:r>
            <a:r>
              <a:rPr lang="de-DE" altLang="de-DE" sz="1600" i="1"/>
              <a:t>I</a:t>
            </a:r>
            <a:r>
              <a:rPr lang="de-DE" altLang="de-DE" sz="1600"/>
              <a:t> = </a:t>
            </a:r>
            <a:r>
              <a:rPr lang="de-DE" altLang="de-DE" sz="1600" b="0"/>
              <a:t>Energie / (Fläche</a:t>
            </a:r>
            <a:r>
              <a:rPr lang="de-DE" altLang="de-DE" sz="1600" b="0">
                <a:cs typeface="Times New Roman" panose="02020603050405020304" pitchFamily="18" charset="0"/>
              </a:rPr>
              <a:t>·Zeit</a:t>
            </a:r>
            <a:r>
              <a:rPr lang="de-DE" altLang="de-DE" sz="1600" b="0"/>
              <a:t>) = Leistung / Fläche</a:t>
            </a:r>
            <a:endParaRPr lang="de-DE" altLang="de-DE" sz="1600" b="0">
              <a:solidFill>
                <a:srgbClr val="0000FF"/>
              </a:solidFill>
            </a:endParaRPr>
          </a:p>
        </p:txBody>
      </p:sp>
      <p:sp>
        <p:nvSpPr>
          <p:cNvPr id="1041" name="Textfeld 12">
            <a:extLst>
              <a:ext uri="{FF2B5EF4-FFF2-40B4-BE49-F238E27FC236}">
                <a16:creationId xmlns:a16="http://schemas.microsoft.com/office/drawing/2014/main" id="{C6CFE6A6-4FE9-4CA9-B10B-889EA0EA3450}"/>
              </a:ext>
            </a:extLst>
          </p:cNvPr>
          <p:cNvSpPr txBox="1">
            <a:spLocks noChangeArrowheads="1"/>
          </p:cNvSpPr>
          <p:nvPr/>
        </p:nvSpPr>
        <p:spPr bwMode="auto">
          <a:xfrm>
            <a:off x="377825" y="3820883"/>
            <a:ext cx="52965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t>Photonenflussdichte </a:t>
            </a:r>
            <a:r>
              <a:rPr lang="de-DE" altLang="de-DE" sz="1600" i="1"/>
              <a:t>j</a:t>
            </a:r>
            <a:r>
              <a:rPr lang="de-DE" altLang="de-DE" sz="1600"/>
              <a:t> </a:t>
            </a:r>
            <a:r>
              <a:rPr lang="de-DE" altLang="de-DE" sz="1600" b="0"/>
              <a:t>= Photonenzahl / (Fläche </a:t>
            </a:r>
            <a:r>
              <a:rPr lang="de-DE" altLang="de-DE" sz="1600" b="0" i="1"/>
              <a:t>A </a:t>
            </a:r>
            <a:r>
              <a:rPr lang="de-DE" altLang="de-DE" sz="1600" b="0">
                <a:cs typeface="Times New Roman" panose="02020603050405020304" pitchFamily="18" charset="0"/>
              </a:rPr>
              <a:t>· </a:t>
            </a:r>
            <a:r>
              <a:rPr lang="de-DE" altLang="de-DE" sz="1600" b="0"/>
              <a:t>Zeit </a:t>
            </a:r>
            <a:r>
              <a:rPr lang="de-DE" altLang="de-DE" sz="1600" b="0">
                <a:latin typeface="Symbol" panose="05050102010706020507" pitchFamily="18" charset="2"/>
              </a:rPr>
              <a:t>D</a:t>
            </a:r>
            <a:r>
              <a:rPr lang="de-DE" altLang="de-DE" sz="1600" b="0" i="1"/>
              <a:t>t</a:t>
            </a:r>
            <a:r>
              <a:rPr lang="de-DE" altLang="de-DE" sz="1600" b="0"/>
              <a:t>)</a:t>
            </a:r>
            <a:endParaRPr lang="de-DE" altLang="de-DE" sz="1600" b="0" i="1">
              <a:solidFill>
                <a:srgbClr val="0000FF"/>
              </a:solidFill>
              <a:latin typeface="Symbol" panose="05050102010706020507" pitchFamily="18" charset="2"/>
            </a:endParaRPr>
          </a:p>
        </p:txBody>
      </p:sp>
      <p:graphicFrame>
        <p:nvGraphicFramePr>
          <p:cNvPr id="1028" name="Object 22">
            <a:extLst>
              <a:ext uri="{FF2B5EF4-FFF2-40B4-BE49-F238E27FC236}">
                <a16:creationId xmlns:a16="http://schemas.microsoft.com/office/drawing/2014/main" id="{9615B499-AEAF-453C-A17B-F2419E92A64A}"/>
              </a:ext>
            </a:extLst>
          </p:cNvPr>
          <p:cNvGraphicFramePr>
            <a:graphicFrameLocks noChangeAspect="1"/>
          </p:cNvGraphicFramePr>
          <p:nvPr>
            <p:extLst/>
          </p:nvPr>
        </p:nvGraphicFramePr>
        <p:xfrm>
          <a:off x="1503819" y="4262411"/>
          <a:ext cx="2457000" cy="628560"/>
        </p:xfrm>
        <a:graphic>
          <a:graphicData uri="http://schemas.openxmlformats.org/presentationml/2006/ole">
            <mc:AlternateContent xmlns:mc="http://schemas.openxmlformats.org/markup-compatibility/2006">
              <mc:Choice xmlns:v="urn:schemas-microsoft-com:vml" Requires="v">
                <p:oleObj spid="_x0000_s55456" name="Formel" r:id="rId10" imgW="1638000" imgH="419040" progId="Equation.3">
                  <p:embed/>
                </p:oleObj>
              </mc:Choice>
              <mc:Fallback>
                <p:oleObj name="Formel" r:id="rId10" imgW="1638000" imgH="419040" progId="Equation.3">
                  <p:embed/>
                  <p:pic>
                    <p:nvPicPr>
                      <p:cNvPr id="1028" name="Object 22">
                        <a:extLst>
                          <a:ext uri="{FF2B5EF4-FFF2-40B4-BE49-F238E27FC236}">
                            <a16:creationId xmlns:a16="http://schemas.microsoft.com/office/drawing/2014/main" id="{9615B499-AEAF-453C-A17B-F2419E92A6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3819" y="4262411"/>
                        <a:ext cx="2457000" cy="628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2" name="Textfeld 23">
            <a:extLst>
              <a:ext uri="{FF2B5EF4-FFF2-40B4-BE49-F238E27FC236}">
                <a16:creationId xmlns:a16="http://schemas.microsoft.com/office/drawing/2014/main" id="{7666386C-EFD5-4560-9B8B-527AB6171869}"/>
              </a:ext>
            </a:extLst>
          </p:cNvPr>
          <p:cNvSpPr txBox="1">
            <a:spLocks noChangeArrowheads="1"/>
          </p:cNvSpPr>
          <p:nvPr/>
        </p:nvSpPr>
        <p:spPr bwMode="auto">
          <a:xfrm>
            <a:off x="4572000" y="4319520"/>
            <a:ext cx="239065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Annahme: Würfel mit </a:t>
            </a:r>
          </a:p>
          <a:p>
            <a:pPr eaLnBrk="1" hangingPunct="1"/>
            <a:r>
              <a:rPr lang="de-DE" altLang="de-DE" sz="1600" b="0"/>
              <a:t>Kantenlänge </a:t>
            </a:r>
            <a:r>
              <a:rPr lang="de-DE" altLang="de-DE" sz="1600" b="0" i="1"/>
              <a:t>a</a:t>
            </a:r>
            <a:r>
              <a:rPr lang="de-DE" altLang="de-DE" sz="1600" b="0"/>
              <a:t>, Volumen </a:t>
            </a:r>
            <a:r>
              <a:rPr lang="de-DE" altLang="de-DE" sz="1600" b="0" i="1"/>
              <a:t>V</a:t>
            </a:r>
          </a:p>
        </p:txBody>
      </p:sp>
      <p:graphicFrame>
        <p:nvGraphicFramePr>
          <p:cNvPr id="1029" name="Object 23">
            <a:extLst>
              <a:ext uri="{FF2B5EF4-FFF2-40B4-BE49-F238E27FC236}">
                <a16:creationId xmlns:a16="http://schemas.microsoft.com/office/drawing/2014/main" id="{01D79B48-BD35-4226-B075-2D0D77D85D2B}"/>
              </a:ext>
            </a:extLst>
          </p:cNvPr>
          <p:cNvGraphicFramePr>
            <a:graphicFrameLocks noChangeAspect="1"/>
          </p:cNvGraphicFramePr>
          <p:nvPr>
            <p:extLst/>
          </p:nvPr>
        </p:nvGraphicFramePr>
        <p:xfrm>
          <a:off x="1944002" y="5521549"/>
          <a:ext cx="3200040" cy="590220"/>
        </p:xfrm>
        <a:graphic>
          <a:graphicData uri="http://schemas.openxmlformats.org/presentationml/2006/ole">
            <mc:AlternateContent xmlns:mc="http://schemas.openxmlformats.org/markup-compatibility/2006">
              <mc:Choice xmlns:v="urn:schemas-microsoft-com:vml" Requires="v">
                <p:oleObj spid="_x0000_s55457" name="Formel" r:id="rId12" imgW="2133360" imgH="393480" progId="Equation.3">
                  <p:embed/>
                </p:oleObj>
              </mc:Choice>
              <mc:Fallback>
                <p:oleObj name="Formel" r:id="rId12" imgW="2133360" imgH="393480" progId="Equation.3">
                  <p:embed/>
                  <p:pic>
                    <p:nvPicPr>
                      <p:cNvPr id="1029" name="Object 23">
                        <a:extLst>
                          <a:ext uri="{FF2B5EF4-FFF2-40B4-BE49-F238E27FC236}">
                            <a16:creationId xmlns:a16="http://schemas.microsoft.com/office/drawing/2014/main" id="{01D79B48-BD35-4226-B075-2D0D77D85D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002" y="5521549"/>
                        <a:ext cx="3200040" cy="590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0" name="Object 24">
            <a:extLst>
              <a:ext uri="{FF2B5EF4-FFF2-40B4-BE49-F238E27FC236}">
                <a16:creationId xmlns:a16="http://schemas.microsoft.com/office/drawing/2014/main" id="{74B453CB-A46C-4361-8AF9-FD6A1D7ED25F}"/>
              </a:ext>
            </a:extLst>
          </p:cNvPr>
          <p:cNvGraphicFramePr>
            <a:graphicFrameLocks noChangeAspect="1"/>
          </p:cNvGraphicFramePr>
          <p:nvPr>
            <p:extLst/>
          </p:nvPr>
        </p:nvGraphicFramePr>
        <p:xfrm>
          <a:off x="1954210" y="6039074"/>
          <a:ext cx="2533140" cy="590220"/>
        </p:xfrm>
        <a:graphic>
          <a:graphicData uri="http://schemas.openxmlformats.org/presentationml/2006/ole">
            <mc:AlternateContent xmlns:mc="http://schemas.openxmlformats.org/markup-compatibility/2006">
              <mc:Choice xmlns:v="urn:schemas-microsoft-com:vml" Requires="v">
                <p:oleObj spid="_x0000_s55458" name="Formel" r:id="rId14" imgW="1688760" imgH="393480" progId="Equation.3">
                  <p:embed/>
                </p:oleObj>
              </mc:Choice>
              <mc:Fallback>
                <p:oleObj name="Formel" r:id="rId14" imgW="1688760" imgH="393480" progId="Equation.3">
                  <p:embed/>
                  <p:pic>
                    <p:nvPicPr>
                      <p:cNvPr id="1030" name="Object 24">
                        <a:extLst>
                          <a:ext uri="{FF2B5EF4-FFF2-40B4-BE49-F238E27FC236}">
                            <a16:creationId xmlns:a16="http://schemas.microsoft.com/office/drawing/2014/main" id="{74B453CB-A46C-4361-8AF9-FD6A1D7ED25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210" y="6039074"/>
                        <a:ext cx="2533140" cy="590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1" name="Object 2">
            <a:extLst>
              <a:ext uri="{FF2B5EF4-FFF2-40B4-BE49-F238E27FC236}">
                <a16:creationId xmlns:a16="http://schemas.microsoft.com/office/drawing/2014/main" id="{9D9AD8F2-CDA2-4A0A-A6AD-9C23CD324AD3}"/>
              </a:ext>
            </a:extLst>
          </p:cNvPr>
          <p:cNvGraphicFramePr>
            <a:graphicFrameLocks noChangeAspect="1"/>
          </p:cNvGraphicFramePr>
          <p:nvPr>
            <p:extLst/>
          </p:nvPr>
        </p:nvGraphicFramePr>
        <p:xfrm>
          <a:off x="5570400" y="5529464"/>
          <a:ext cx="2186856" cy="1173312"/>
        </p:xfrm>
        <a:graphic>
          <a:graphicData uri="http://schemas.openxmlformats.org/presentationml/2006/ole">
            <mc:AlternateContent xmlns:mc="http://schemas.openxmlformats.org/markup-compatibility/2006">
              <mc:Choice xmlns:v="urn:schemas-microsoft-com:vml" Requires="v">
                <p:oleObj spid="_x0000_s55459" name="Equation" r:id="rId16" imgW="1562040" imgH="838080" progId="Equation.DSMT4">
                  <p:embed/>
                </p:oleObj>
              </mc:Choice>
              <mc:Fallback>
                <p:oleObj name="Equation" r:id="rId16" imgW="1562040" imgH="838080" progId="Equation.DSMT4">
                  <p:embed/>
                  <p:pic>
                    <p:nvPicPr>
                      <p:cNvPr id="1031" name="Object 2">
                        <a:extLst>
                          <a:ext uri="{FF2B5EF4-FFF2-40B4-BE49-F238E27FC236}">
                            <a16:creationId xmlns:a16="http://schemas.microsoft.com/office/drawing/2014/main" id="{9D9AD8F2-CDA2-4A0A-A6AD-9C23CD324AD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70400" y="5529464"/>
                        <a:ext cx="2186856" cy="1173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43" name="Textfeld 20">
            <a:extLst>
              <a:ext uri="{FF2B5EF4-FFF2-40B4-BE49-F238E27FC236}">
                <a16:creationId xmlns:a16="http://schemas.microsoft.com/office/drawing/2014/main" id="{E66A10AB-ED94-48FE-8384-4ACD933FA163}"/>
              </a:ext>
            </a:extLst>
          </p:cNvPr>
          <p:cNvSpPr txBox="1">
            <a:spLocks noChangeArrowheads="1"/>
          </p:cNvSpPr>
          <p:nvPr/>
        </p:nvSpPr>
        <p:spPr bwMode="auto">
          <a:xfrm>
            <a:off x="388709" y="5623575"/>
            <a:ext cx="14879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Photonenstrom:</a:t>
            </a:r>
          </a:p>
          <a:p>
            <a:pPr eaLnBrk="1" hangingPunct="1"/>
            <a:endParaRPr lang="de-DE" altLang="de-DE" sz="1600" b="0"/>
          </a:p>
          <a:p>
            <a:pPr eaLnBrk="1" hangingPunct="1"/>
            <a:r>
              <a:rPr lang="de-DE" altLang="de-DE" sz="1600" b="0"/>
              <a:t>El.mag. Welle: </a:t>
            </a:r>
          </a:p>
        </p:txBody>
      </p:sp>
      <p:sp>
        <p:nvSpPr>
          <p:cNvPr id="3" name="Foliennummernplatzhalter 2">
            <a:extLst>
              <a:ext uri="{FF2B5EF4-FFF2-40B4-BE49-F238E27FC236}">
                <a16:creationId xmlns:a16="http://schemas.microsoft.com/office/drawing/2014/main" id="{D75DF4A8-A986-43E2-BA86-B9E192DEC086}"/>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42</a:t>
            </a:fld>
            <a:endParaRPr lang="en-GB" altLang="de-DE"/>
          </a:p>
        </p:txBody>
      </p:sp>
      <p:pic>
        <p:nvPicPr>
          <p:cNvPr id="2" name="Audio 1">
            <a:hlinkClick r:id="" action="ppaction://media"/>
            <a:extLst>
              <a:ext uri="{FF2B5EF4-FFF2-40B4-BE49-F238E27FC236}">
                <a16:creationId xmlns:a16="http://schemas.microsoft.com/office/drawing/2014/main" id="{31A4B96C-2F89-4B66-88AB-D76FA5BCFB64}"/>
              </a:ext>
            </a:extLst>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545258868"/>
      </p:ext>
    </p:extLst>
  </p:cSld>
  <p:clrMapOvr>
    <a:masterClrMapping/>
  </p:clrMapOvr>
  <mc:AlternateContent xmlns:mc="http://schemas.openxmlformats.org/markup-compatibility/2006">
    <mc:Choice xmlns:p14="http://schemas.microsoft.com/office/powerpoint/2010/main" Requires="p14">
      <p:transition spd="slow" p14:dur="2000" advTm="87788"/>
    </mc:Choice>
    <mc:Fallback>
      <p:transition spd="slow" advTm="877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Textfeld 18">
            <a:extLst>
              <a:ext uri="{FF2B5EF4-FFF2-40B4-BE49-F238E27FC236}">
                <a16:creationId xmlns:a16="http://schemas.microsoft.com/office/drawing/2014/main" id="{421ED9A9-CD6F-4E87-90EC-D3A5743D6647}"/>
              </a:ext>
            </a:extLst>
          </p:cNvPr>
          <p:cNvSpPr txBox="1">
            <a:spLocks noChangeArrowheads="1"/>
          </p:cNvSpPr>
          <p:nvPr/>
        </p:nvSpPr>
        <p:spPr bwMode="auto">
          <a:xfrm>
            <a:off x="360363" y="554038"/>
            <a:ext cx="1827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Masse des Photons</a:t>
            </a:r>
          </a:p>
        </p:txBody>
      </p:sp>
      <p:graphicFrame>
        <p:nvGraphicFramePr>
          <p:cNvPr id="2052" name="Object 8">
            <a:extLst>
              <a:ext uri="{FF2B5EF4-FFF2-40B4-BE49-F238E27FC236}">
                <a16:creationId xmlns:a16="http://schemas.microsoft.com/office/drawing/2014/main" id="{A22A16DF-C86B-47D4-817E-E99967CE2DB0}"/>
              </a:ext>
            </a:extLst>
          </p:cNvPr>
          <p:cNvGraphicFramePr>
            <a:graphicFrameLocks noChangeAspect="1"/>
          </p:cNvGraphicFramePr>
          <p:nvPr>
            <p:extLst>
              <p:ext uri="{D42A27DB-BD31-4B8C-83A1-F6EECF244321}">
                <p14:modId xmlns:p14="http://schemas.microsoft.com/office/powerpoint/2010/main" val="4117640420"/>
              </p:ext>
            </p:extLst>
          </p:nvPr>
        </p:nvGraphicFramePr>
        <p:xfrm>
          <a:off x="468538" y="1195386"/>
          <a:ext cx="3943080" cy="437940"/>
        </p:xfrm>
        <a:graphic>
          <a:graphicData uri="http://schemas.openxmlformats.org/presentationml/2006/ole">
            <mc:AlternateContent xmlns:mc="http://schemas.openxmlformats.org/markup-compatibility/2006">
              <mc:Choice xmlns:v="urn:schemas-microsoft-com:vml" Requires="v">
                <p:oleObj spid="_x0000_s10355" name="Equation" r:id="rId5" imgW="2628720" imgH="291960" progId="Equation.DSMT4">
                  <p:embed/>
                </p:oleObj>
              </mc:Choice>
              <mc:Fallback>
                <p:oleObj name="Equation" r:id="rId5" imgW="2628720" imgH="291960" progId="Equation.DSMT4">
                  <p:embed/>
                  <p:pic>
                    <p:nvPicPr>
                      <p:cNvPr id="2052" name="Object 8">
                        <a:extLst>
                          <a:ext uri="{FF2B5EF4-FFF2-40B4-BE49-F238E27FC236}">
                            <a16:creationId xmlns:a16="http://schemas.microsoft.com/office/drawing/2014/main" id="{A22A16DF-C86B-47D4-817E-E99967CE2DB0}"/>
                          </a:ext>
                        </a:extLst>
                      </p:cNvPr>
                      <p:cNvPicPr>
                        <a:picLocks noChangeAspect="1" noChangeArrowheads="1"/>
                      </p:cNvPicPr>
                      <p:nvPr/>
                    </p:nvPicPr>
                    <p:blipFill>
                      <a:blip r:embed="rId6"/>
                      <a:srcRect/>
                      <a:stretch>
                        <a:fillRect/>
                      </a:stretch>
                    </p:blipFill>
                    <p:spPr bwMode="auto">
                      <a:xfrm>
                        <a:off x="468538" y="1195386"/>
                        <a:ext cx="3943080" cy="437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4" name="Textfeld 20">
            <a:extLst>
              <a:ext uri="{FF2B5EF4-FFF2-40B4-BE49-F238E27FC236}">
                <a16:creationId xmlns:a16="http://schemas.microsoft.com/office/drawing/2014/main" id="{8783594A-06C4-4972-A29C-586D85F22E26}"/>
              </a:ext>
            </a:extLst>
          </p:cNvPr>
          <p:cNvSpPr txBox="1">
            <a:spLocks noChangeArrowheads="1"/>
          </p:cNvSpPr>
          <p:nvPr/>
        </p:nvSpPr>
        <p:spPr bwMode="auto">
          <a:xfrm>
            <a:off x="375329" y="873804"/>
            <a:ext cx="6260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Photonen haben keine Masse und bewegen sich mit Lichtgeschwindigkeit</a:t>
            </a:r>
          </a:p>
        </p:txBody>
      </p:sp>
      <p:sp>
        <p:nvSpPr>
          <p:cNvPr id="3" name="Foliennummernplatzhalter 2">
            <a:extLst>
              <a:ext uri="{FF2B5EF4-FFF2-40B4-BE49-F238E27FC236}">
                <a16:creationId xmlns:a16="http://schemas.microsoft.com/office/drawing/2014/main" id="{630C7BA5-6B47-4EBD-8947-ACDDF6F16144}"/>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43</a:t>
            </a:fld>
            <a:endParaRPr lang="en-GB" altLang="de-DE"/>
          </a:p>
        </p:txBody>
      </p:sp>
      <p:pic>
        <p:nvPicPr>
          <p:cNvPr id="4" name="Audio 3">
            <a:hlinkClick r:id="" action="ppaction://media"/>
            <a:extLst>
              <a:ext uri="{FF2B5EF4-FFF2-40B4-BE49-F238E27FC236}">
                <a16:creationId xmlns:a16="http://schemas.microsoft.com/office/drawing/2014/main" id="{C1997EEA-6C38-4E57-A2A6-33B2F519F77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755063" y="6469063"/>
            <a:ext cx="244475" cy="244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751"/>
    </mc:Choice>
    <mc:Fallback>
      <p:transition spd="slow" advTm="52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extfeld 15">
            <a:extLst>
              <a:ext uri="{FF2B5EF4-FFF2-40B4-BE49-F238E27FC236}">
                <a16:creationId xmlns:a16="http://schemas.microsoft.com/office/drawing/2014/main" id="{4B1A0186-7D46-410E-96CC-C0E531723EA4}"/>
              </a:ext>
            </a:extLst>
          </p:cNvPr>
          <p:cNvSpPr txBox="1">
            <a:spLocks noChangeArrowheads="1"/>
          </p:cNvSpPr>
          <p:nvPr/>
        </p:nvSpPr>
        <p:spPr bwMode="auto">
          <a:xfrm>
            <a:off x="365125" y="1763711"/>
            <a:ext cx="1897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Impuls des Photons</a:t>
            </a:r>
          </a:p>
        </p:txBody>
      </p:sp>
      <p:graphicFrame>
        <p:nvGraphicFramePr>
          <p:cNvPr id="2051" name="Object 7">
            <a:extLst>
              <a:ext uri="{FF2B5EF4-FFF2-40B4-BE49-F238E27FC236}">
                <a16:creationId xmlns:a16="http://schemas.microsoft.com/office/drawing/2014/main" id="{F3693347-7133-408A-944A-9ABB4A09D4DA}"/>
              </a:ext>
            </a:extLst>
          </p:cNvPr>
          <p:cNvGraphicFramePr>
            <a:graphicFrameLocks noChangeAspect="1"/>
          </p:cNvGraphicFramePr>
          <p:nvPr>
            <p:extLst/>
          </p:nvPr>
        </p:nvGraphicFramePr>
        <p:xfrm>
          <a:off x="441773" y="2117720"/>
          <a:ext cx="3714660" cy="590220"/>
        </p:xfrm>
        <a:graphic>
          <a:graphicData uri="http://schemas.openxmlformats.org/presentationml/2006/ole">
            <mc:AlternateContent xmlns:mc="http://schemas.openxmlformats.org/markup-compatibility/2006">
              <mc:Choice xmlns:v="urn:schemas-microsoft-com:vml" Requires="v">
                <p:oleObj spid="_x0000_s58424" name="Equation" r:id="rId5" imgW="2476440" imgH="393480" progId="Equation.DSMT4">
                  <p:embed/>
                </p:oleObj>
              </mc:Choice>
              <mc:Fallback>
                <p:oleObj name="Equation" r:id="rId5" imgW="2476440" imgH="393480" progId="Equation.DSMT4">
                  <p:embed/>
                  <p:pic>
                    <p:nvPicPr>
                      <p:cNvPr id="2051" name="Object 7">
                        <a:extLst>
                          <a:ext uri="{FF2B5EF4-FFF2-40B4-BE49-F238E27FC236}">
                            <a16:creationId xmlns:a16="http://schemas.microsoft.com/office/drawing/2014/main" id="{F3693347-7133-408A-944A-9ABB4A09D4DA}"/>
                          </a:ext>
                        </a:extLst>
                      </p:cNvPr>
                      <p:cNvPicPr>
                        <a:picLocks noChangeAspect="1" noChangeArrowheads="1"/>
                      </p:cNvPicPr>
                      <p:nvPr/>
                    </p:nvPicPr>
                    <p:blipFill>
                      <a:blip r:embed="rId6"/>
                      <a:srcRect/>
                      <a:stretch>
                        <a:fillRect/>
                      </a:stretch>
                    </p:blipFill>
                    <p:spPr bwMode="auto">
                      <a:xfrm>
                        <a:off x="441773" y="2117720"/>
                        <a:ext cx="3714660" cy="590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Textfeld 18">
            <a:extLst>
              <a:ext uri="{FF2B5EF4-FFF2-40B4-BE49-F238E27FC236}">
                <a16:creationId xmlns:a16="http://schemas.microsoft.com/office/drawing/2014/main" id="{421ED9A9-CD6F-4E87-90EC-D3A5743D6647}"/>
              </a:ext>
            </a:extLst>
          </p:cNvPr>
          <p:cNvSpPr txBox="1">
            <a:spLocks noChangeArrowheads="1"/>
          </p:cNvSpPr>
          <p:nvPr/>
        </p:nvSpPr>
        <p:spPr bwMode="auto">
          <a:xfrm>
            <a:off x="360363" y="554038"/>
            <a:ext cx="1827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Masse des Photons</a:t>
            </a:r>
          </a:p>
        </p:txBody>
      </p:sp>
      <p:sp>
        <p:nvSpPr>
          <p:cNvPr id="2061" name="Textfeld 23">
            <a:extLst>
              <a:ext uri="{FF2B5EF4-FFF2-40B4-BE49-F238E27FC236}">
                <a16:creationId xmlns:a16="http://schemas.microsoft.com/office/drawing/2014/main" id="{64F66E6F-38D4-4E69-B113-6611FF295C6B}"/>
              </a:ext>
            </a:extLst>
          </p:cNvPr>
          <p:cNvSpPr txBox="1">
            <a:spLocks noChangeArrowheads="1"/>
          </p:cNvSpPr>
          <p:nvPr/>
        </p:nvSpPr>
        <p:spPr bwMode="auto">
          <a:xfrm>
            <a:off x="4234414" y="2241191"/>
            <a:ext cx="10670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als Vektor:</a:t>
            </a:r>
          </a:p>
        </p:txBody>
      </p:sp>
      <p:sp>
        <p:nvSpPr>
          <p:cNvPr id="2064" name="Textfeld 20">
            <a:extLst>
              <a:ext uri="{FF2B5EF4-FFF2-40B4-BE49-F238E27FC236}">
                <a16:creationId xmlns:a16="http://schemas.microsoft.com/office/drawing/2014/main" id="{8783594A-06C4-4972-A29C-586D85F22E26}"/>
              </a:ext>
            </a:extLst>
          </p:cNvPr>
          <p:cNvSpPr txBox="1">
            <a:spLocks noChangeArrowheads="1"/>
          </p:cNvSpPr>
          <p:nvPr/>
        </p:nvSpPr>
        <p:spPr bwMode="auto">
          <a:xfrm>
            <a:off x="375329" y="873804"/>
            <a:ext cx="6260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Photonen haben keine Masse und bewegen sich mit Lichtgeschwindigkeit</a:t>
            </a:r>
          </a:p>
        </p:txBody>
      </p:sp>
      <p:sp>
        <p:nvSpPr>
          <p:cNvPr id="3" name="Foliennummernplatzhalter 2">
            <a:extLst>
              <a:ext uri="{FF2B5EF4-FFF2-40B4-BE49-F238E27FC236}">
                <a16:creationId xmlns:a16="http://schemas.microsoft.com/office/drawing/2014/main" id="{630C7BA5-6B47-4EBD-8947-ACDDF6F16144}"/>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44</a:t>
            </a:fld>
            <a:endParaRPr lang="en-GB" altLang="de-DE"/>
          </a:p>
        </p:txBody>
      </p:sp>
      <p:graphicFrame>
        <p:nvGraphicFramePr>
          <p:cNvPr id="9" name="Object 8">
            <a:extLst>
              <a:ext uri="{FF2B5EF4-FFF2-40B4-BE49-F238E27FC236}">
                <a16:creationId xmlns:a16="http://schemas.microsoft.com/office/drawing/2014/main" id="{74A1632E-07D2-4E8F-BF08-89D0F35A2ADD}"/>
              </a:ext>
            </a:extLst>
          </p:cNvPr>
          <p:cNvGraphicFramePr>
            <a:graphicFrameLocks noChangeAspect="1"/>
          </p:cNvGraphicFramePr>
          <p:nvPr>
            <p:extLst>
              <p:ext uri="{D42A27DB-BD31-4B8C-83A1-F6EECF244321}">
                <p14:modId xmlns:p14="http://schemas.microsoft.com/office/powerpoint/2010/main" val="4228747287"/>
              </p:ext>
            </p:extLst>
          </p:nvPr>
        </p:nvGraphicFramePr>
        <p:xfrm>
          <a:off x="468538" y="1195386"/>
          <a:ext cx="3943080" cy="437940"/>
        </p:xfrm>
        <a:graphic>
          <a:graphicData uri="http://schemas.openxmlformats.org/presentationml/2006/ole">
            <mc:AlternateContent xmlns:mc="http://schemas.openxmlformats.org/markup-compatibility/2006">
              <mc:Choice xmlns:v="urn:schemas-microsoft-com:vml" Requires="v">
                <p:oleObj spid="_x0000_s58425" name="Equation" r:id="rId7" imgW="2628720" imgH="291960" progId="Equation.DSMT4">
                  <p:embed/>
                </p:oleObj>
              </mc:Choice>
              <mc:Fallback>
                <p:oleObj name="Equation" r:id="rId7" imgW="2628720" imgH="291960" progId="Equation.DSMT4">
                  <p:embed/>
                  <p:pic>
                    <p:nvPicPr>
                      <p:cNvPr id="2052" name="Object 8">
                        <a:extLst>
                          <a:ext uri="{FF2B5EF4-FFF2-40B4-BE49-F238E27FC236}">
                            <a16:creationId xmlns:a16="http://schemas.microsoft.com/office/drawing/2014/main" id="{A22A16DF-C86B-47D4-817E-E99967CE2DB0}"/>
                          </a:ext>
                        </a:extLst>
                      </p:cNvPr>
                      <p:cNvPicPr>
                        <a:picLocks noChangeAspect="1" noChangeArrowheads="1"/>
                      </p:cNvPicPr>
                      <p:nvPr/>
                    </p:nvPicPr>
                    <p:blipFill>
                      <a:blip r:embed="rId8"/>
                      <a:srcRect/>
                      <a:stretch>
                        <a:fillRect/>
                      </a:stretch>
                    </p:blipFill>
                    <p:spPr bwMode="auto">
                      <a:xfrm>
                        <a:off x="468538" y="1195386"/>
                        <a:ext cx="3943080" cy="437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 name="Audio 3">
            <a:hlinkClick r:id="" action="ppaction://media"/>
            <a:extLst>
              <a:ext uri="{FF2B5EF4-FFF2-40B4-BE49-F238E27FC236}">
                <a16:creationId xmlns:a16="http://schemas.microsoft.com/office/drawing/2014/main" id="{1E7BFE8B-8FAA-4B9D-A2F6-CC11E90FCC49}"/>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275455926"/>
      </p:ext>
    </p:extLst>
  </p:cSld>
  <p:clrMapOvr>
    <a:masterClrMapping/>
  </p:clrMapOvr>
  <mc:AlternateContent xmlns:mc="http://schemas.openxmlformats.org/markup-compatibility/2006">
    <mc:Choice xmlns:p14="http://schemas.microsoft.com/office/powerpoint/2010/main" Requires="p14">
      <p:transition spd="slow" p14:dur="2000" advTm="48726"/>
    </mc:Choice>
    <mc:Fallback>
      <p:transition spd="slow" advTm="48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extfeld 15">
            <a:extLst>
              <a:ext uri="{FF2B5EF4-FFF2-40B4-BE49-F238E27FC236}">
                <a16:creationId xmlns:a16="http://schemas.microsoft.com/office/drawing/2014/main" id="{4B1A0186-7D46-410E-96CC-C0E531723EA4}"/>
              </a:ext>
            </a:extLst>
          </p:cNvPr>
          <p:cNvSpPr txBox="1">
            <a:spLocks noChangeArrowheads="1"/>
          </p:cNvSpPr>
          <p:nvPr/>
        </p:nvSpPr>
        <p:spPr bwMode="auto">
          <a:xfrm>
            <a:off x="365125" y="1763711"/>
            <a:ext cx="1897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Impuls des Photons</a:t>
            </a:r>
          </a:p>
        </p:txBody>
      </p:sp>
      <p:graphicFrame>
        <p:nvGraphicFramePr>
          <p:cNvPr id="2051" name="Object 7">
            <a:extLst>
              <a:ext uri="{FF2B5EF4-FFF2-40B4-BE49-F238E27FC236}">
                <a16:creationId xmlns:a16="http://schemas.microsoft.com/office/drawing/2014/main" id="{F3693347-7133-408A-944A-9ABB4A09D4DA}"/>
              </a:ext>
            </a:extLst>
          </p:cNvPr>
          <p:cNvGraphicFramePr>
            <a:graphicFrameLocks noChangeAspect="1"/>
          </p:cNvGraphicFramePr>
          <p:nvPr>
            <p:extLst/>
          </p:nvPr>
        </p:nvGraphicFramePr>
        <p:xfrm>
          <a:off x="441773" y="2117720"/>
          <a:ext cx="3714660" cy="590220"/>
        </p:xfrm>
        <a:graphic>
          <a:graphicData uri="http://schemas.openxmlformats.org/presentationml/2006/ole">
            <mc:AlternateContent xmlns:mc="http://schemas.openxmlformats.org/markup-compatibility/2006">
              <mc:Choice xmlns:v="urn:schemas-microsoft-com:vml" Requires="v">
                <p:oleObj spid="_x0000_s57425" name="Equation" r:id="rId5" imgW="2476440" imgH="393480" progId="Equation.DSMT4">
                  <p:embed/>
                </p:oleObj>
              </mc:Choice>
              <mc:Fallback>
                <p:oleObj name="Equation" r:id="rId5" imgW="2476440" imgH="393480" progId="Equation.DSMT4">
                  <p:embed/>
                  <p:pic>
                    <p:nvPicPr>
                      <p:cNvPr id="2051" name="Object 7">
                        <a:extLst>
                          <a:ext uri="{FF2B5EF4-FFF2-40B4-BE49-F238E27FC236}">
                            <a16:creationId xmlns:a16="http://schemas.microsoft.com/office/drawing/2014/main" id="{F3693347-7133-408A-944A-9ABB4A09D4DA}"/>
                          </a:ext>
                        </a:extLst>
                      </p:cNvPr>
                      <p:cNvPicPr>
                        <a:picLocks noChangeAspect="1" noChangeArrowheads="1"/>
                      </p:cNvPicPr>
                      <p:nvPr/>
                    </p:nvPicPr>
                    <p:blipFill>
                      <a:blip r:embed="rId6"/>
                      <a:srcRect/>
                      <a:stretch>
                        <a:fillRect/>
                      </a:stretch>
                    </p:blipFill>
                    <p:spPr bwMode="auto">
                      <a:xfrm>
                        <a:off x="441773" y="2117720"/>
                        <a:ext cx="3714660" cy="590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Textfeld 18">
            <a:extLst>
              <a:ext uri="{FF2B5EF4-FFF2-40B4-BE49-F238E27FC236}">
                <a16:creationId xmlns:a16="http://schemas.microsoft.com/office/drawing/2014/main" id="{421ED9A9-CD6F-4E87-90EC-D3A5743D6647}"/>
              </a:ext>
            </a:extLst>
          </p:cNvPr>
          <p:cNvSpPr txBox="1">
            <a:spLocks noChangeArrowheads="1"/>
          </p:cNvSpPr>
          <p:nvPr/>
        </p:nvSpPr>
        <p:spPr bwMode="auto">
          <a:xfrm>
            <a:off x="360363" y="554038"/>
            <a:ext cx="1827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Masse des Photons</a:t>
            </a:r>
          </a:p>
        </p:txBody>
      </p:sp>
      <p:sp>
        <p:nvSpPr>
          <p:cNvPr id="2057" name="Textfeld 20">
            <a:extLst>
              <a:ext uri="{FF2B5EF4-FFF2-40B4-BE49-F238E27FC236}">
                <a16:creationId xmlns:a16="http://schemas.microsoft.com/office/drawing/2014/main" id="{DFB96B09-B283-4196-8D52-A7FC8DFD0E08}"/>
              </a:ext>
            </a:extLst>
          </p:cNvPr>
          <p:cNvSpPr txBox="1">
            <a:spLocks noChangeArrowheads="1"/>
          </p:cNvSpPr>
          <p:nvPr/>
        </p:nvSpPr>
        <p:spPr bwMode="auto">
          <a:xfrm>
            <a:off x="1895573" y="3344964"/>
            <a:ext cx="28296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formale Zuweisung einer Masse</a:t>
            </a:r>
          </a:p>
        </p:txBody>
      </p:sp>
      <p:sp>
        <p:nvSpPr>
          <p:cNvPr id="2061" name="Textfeld 23">
            <a:extLst>
              <a:ext uri="{FF2B5EF4-FFF2-40B4-BE49-F238E27FC236}">
                <a16:creationId xmlns:a16="http://schemas.microsoft.com/office/drawing/2014/main" id="{64F66E6F-38D4-4E69-B113-6611FF295C6B}"/>
              </a:ext>
            </a:extLst>
          </p:cNvPr>
          <p:cNvSpPr txBox="1">
            <a:spLocks noChangeArrowheads="1"/>
          </p:cNvSpPr>
          <p:nvPr/>
        </p:nvSpPr>
        <p:spPr bwMode="auto">
          <a:xfrm>
            <a:off x="4234414" y="2241191"/>
            <a:ext cx="10670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als Vektor:</a:t>
            </a:r>
          </a:p>
        </p:txBody>
      </p:sp>
      <p:sp>
        <p:nvSpPr>
          <p:cNvPr id="2062" name="Textfeld 15">
            <a:extLst>
              <a:ext uri="{FF2B5EF4-FFF2-40B4-BE49-F238E27FC236}">
                <a16:creationId xmlns:a16="http://schemas.microsoft.com/office/drawing/2014/main" id="{C718A7BF-56BF-4F7D-A98A-925EA54E9811}"/>
              </a:ext>
            </a:extLst>
          </p:cNvPr>
          <p:cNvSpPr txBox="1">
            <a:spLocks noChangeArrowheads="1"/>
          </p:cNvSpPr>
          <p:nvPr/>
        </p:nvSpPr>
        <p:spPr bwMode="auto">
          <a:xfrm>
            <a:off x="394152" y="2848879"/>
            <a:ext cx="352372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Photonen im Gravitationspotenzial </a:t>
            </a:r>
            <a:r>
              <a:rPr lang="de-DE" altLang="de-DE" sz="1600" b="1" i="1">
                <a:latin typeface="Symbol" panose="05050102010706020507" pitchFamily="18" charset="2"/>
              </a:rPr>
              <a:t>j</a:t>
            </a:r>
          </a:p>
        </p:txBody>
      </p:sp>
      <p:sp>
        <p:nvSpPr>
          <p:cNvPr id="2063" name="Textfeld 20">
            <a:extLst>
              <a:ext uri="{FF2B5EF4-FFF2-40B4-BE49-F238E27FC236}">
                <a16:creationId xmlns:a16="http://schemas.microsoft.com/office/drawing/2014/main" id="{952FEAA6-73B2-40E1-AF08-E9D4B96143BA}"/>
              </a:ext>
            </a:extLst>
          </p:cNvPr>
          <p:cNvSpPr txBox="1">
            <a:spLocks noChangeArrowheads="1"/>
          </p:cNvSpPr>
          <p:nvPr/>
        </p:nvSpPr>
        <p:spPr bwMode="auto">
          <a:xfrm>
            <a:off x="385550" y="4487309"/>
            <a:ext cx="79113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Photonen, die sich im Gravitationspotenzial bewegen, ändern ihre Frequenz, z.B. bei einem Lichtstrahl an der Erdoberfläche nach oben wird die Frequenz kleiner ("Rotverschiebung"). </a:t>
            </a:r>
          </a:p>
        </p:txBody>
      </p:sp>
      <p:sp>
        <p:nvSpPr>
          <p:cNvPr id="2064" name="Textfeld 20">
            <a:extLst>
              <a:ext uri="{FF2B5EF4-FFF2-40B4-BE49-F238E27FC236}">
                <a16:creationId xmlns:a16="http://schemas.microsoft.com/office/drawing/2014/main" id="{8783594A-06C4-4972-A29C-586D85F22E26}"/>
              </a:ext>
            </a:extLst>
          </p:cNvPr>
          <p:cNvSpPr txBox="1">
            <a:spLocks noChangeArrowheads="1"/>
          </p:cNvSpPr>
          <p:nvPr/>
        </p:nvSpPr>
        <p:spPr bwMode="auto">
          <a:xfrm>
            <a:off x="375329" y="873804"/>
            <a:ext cx="6260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Photonen haben keine Masse und bewegen sich mit Lichtgeschwindigkeit</a:t>
            </a:r>
          </a:p>
        </p:txBody>
      </p:sp>
      <p:sp>
        <p:nvSpPr>
          <p:cNvPr id="3" name="Foliennummernplatzhalter 2">
            <a:extLst>
              <a:ext uri="{FF2B5EF4-FFF2-40B4-BE49-F238E27FC236}">
                <a16:creationId xmlns:a16="http://schemas.microsoft.com/office/drawing/2014/main" id="{630C7BA5-6B47-4EBD-8947-ACDDF6F16144}"/>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45</a:t>
            </a:fld>
            <a:endParaRPr lang="en-GB" altLang="de-DE"/>
          </a:p>
        </p:txBody>
      </p:sp>
      <p:graphicFrame>
        <p:nvGraphicFramePr>
          <p:cNvPr id="17" name="Object 7">
            <a:extLst>
              <a:ext uri="{FF2B5EF4-FFF2-40B4-BE49-F238E27FC236}">
                <a16:creationId xmlns:a16="http://schemas.microsoft.com/office/drawing/2014/main" id="{6775A8CB-5AA5-49A5-A5F8-223103E27AB2}"/>
              </a:ext>
            </a:extLst>
          </p:cNvPr>
          <p:cNvGraphicFramePr>
            <a:graphicFrameLocks noChangeAspect="1"/>
          </p:cNvGraphicFramePr>
          <p:nvPr>
            <p:extLst/>
          </p:nvPr>
        </p:nvGraphicFramePr>
        <p:xfrm>
          <a:off x="463095" y="3218225"/>
          <a:ext cx="4456112" cy="1219200"/>
        </p:xfrm>
        <a:graphic>
          <a:graphicData uri="http://schemas.openxmlformats.org/presentationml/2006/ole">
            <mc:AlternateContent xmlns:mc="http://schemas.openxmlformats.org/markup-compatibility/2006">
              <mc:Choice xmlns:v="urn:schemas-microsoft-com:vml" Requires="v">
                <p:oleObj spid="_x0000_s57426" name="Equation" r:id="rId7" imgW="2971800" imgH="812520" progId="Equation.DSMT4">
                  <p:embed/>
                </p:oleObj>
              </mc:Choice>
              <mc:Fallback>
                <p:oleObj name="Equation" r:id="rId7" imgW="2971800" imgH="812520" progId="Equation.DSMT4">
                  <p:embed/>
                  <p:pic>
                    <p:nvPicPr>
                      <p:cNvPr id="17" name="Object 7">
                        <a:extLst>
                          <a:ext uri="{FF2B5EF4-FFF2-40B4-BE49-F238E27FC236}">
                            <a16:creationId xmlns:a16="http://schemas.microsoft.com/office/drawing/2014/main" id="{6775A8CB-5AA5-49A5-A5F8-223103E27AB2}"/>
                          </a:ext>
                        </a:extLst>
                      </p:cNvPr>
                      <p:cNvPicPr>
                        <a:picLocks noChangeAspect="1" noChangeArrowheads="1"/>
                      </p:cNvPicPr>
                      <p:nvPr/>
                    </p:nvPicPr>
                    <p:blipFill>
                      <a:blip r:embed="rId8"/>
                      <a:srcRect/>
                      <a:stretch>
                        <a:fillRect/>
                      </a:stretch>
                    </p:blipFill>
                    <p:spPr bwMode="auto">
                      <a:xfrm>
                        <a:off x="463095" y="3218225"/>
                        <a:ext cx="4456112"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 name="Object 8">
            <a:extLst>
              <a:ext uri="{FF2B5EF4-FFF2-40B4-BE49-F238E27FC236}">
                <a16:creationId xmlns:a16="http://schemas.microsoft.com/office/drawing/2014/main" id="{0C7A76CE-6A87-4EFE-98F5-0F89D9E924E4}"/>
              </a:ext>
            </a:extLst>
          </p:cNvPr>
          <p:cNvGraphicFramePr>
            <a:graphicFrameLocks noChangeAspect="1"/>
          </p:cNvGraphicFramePr>
          <p:nvPr>
            <p:extLst>
              <p:ext uri="{D42A27DB-BD31-4B8C-83A1-F6EECF244321}">
                <p14:modId xmlns:p14="http://schemas.microsoft.com/office/powerpoint/2010/main" val="4228747287"/>
              </p:ext>
            </p:extLst>
          </p:nvPr>
        </p:nvGraphicFramePr>
        <p:xfrm>
          <a:off x="468538" y="1195386"/>
          <a:ext cx="3943080" cy="437940"/>
        </p:xfrm>
        <a:graphic>
          <a:graphicData uri="http://schemas.openxmlformats.org/presentationml/2006/ole">
            <mc:AlternateContent xmlns:mc="http://schemas.openxmlformats.org/markup-compatibility/2006">
              <mc:Choice xmlns:v="urn:schemas-microsoft-com:vml" Requires="v">
                <p:oleObj spid="_x0000_s57427" name="Equation" r:id="rId9" imgW="2628720" imgH="291960" progId="Equation.DSMT4">
                  <p:embed/>
                </p:oleObj>
              </mc:Choice>
              <mc:Fallback>
                <p:oleObj name="Equation" r:id="rId9" imgW="2628720" imgH="291960" progId="Equation.DSMT4">
                  <p:embed/>
                  <p:pic>
                    <p:nvPicPr>
                      <p:cNvPr id="2052" name="Object 8">
                        <a:extLst>
                          <a:ext uri="{FF2B5EF4-FFF2-40B4-BE49-F238E27FC236}">
                            <a16:creationId xmlns:a16="http://schemas.microsoft.com/office/drawing/2014/main" id="{A22A16DF-C86B-47D4-817E-E99967CE2DB0}"/>
                          </a:ext>
                        </a:extLst>
                      </p:cNvPr>
                      <p:cNvPicPr>
                        <a:picLocks noChangeAspect="1" noChangeArrowheads="1"/>
                      </p:cNvPicPr>
                      <p:nvPr/>
                    </p:nvPicPr>
                    <p:blipFill>
                      <a:blip r:embed="rId10"/>
                      <a:srcRect/>
                      <a:stretch>
                        <a:fillRect/>
                      </a:stretch>
                    </p:blipFill>
                    <p:spPr bwMode="auto">
                      <a:xfrm>
                        <a:off x="468538" y="1195386"/>
                        <a:ext cx="3943080" cy="437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Audio 1">
            <a:hlinkClick r:id="" action="ppaction://media"/>
            <a:extLst>
              <a:ext uri="{FF2B5EF4-FFF2-40B4-BE49-F238E27FC236}">
                <a16:creationId xmlns:a16="http://schemas.microsoft.com/office/drawing/2014/main" id="{3CE12008-3C19-4E9E-834D-1C86BDE4DB48}"/>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971102529"/>
      </p:ext>
    </p:extLst>
  </p:cSld>
  <p:clrMapOvr>
    <a:masterClrMapping/>
  </p:clrMapOvr>
  <mc:AlternateContent xmlns:mc="http://schemas.openxmlformats.org/markup-compatibility/2006">
    <mc:Choice xmlns:p14="http://schemas.microsoft.com/office/powerpoint/2010/main" Requires="p14">
      <p:transition spd="slow" p14:dur="2000" advTm="124765"/>
    </mc:Choice>
    <mc:Fallback>
      <p:transition spd="slow" advTm="124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7">
            <a:extLst>
              <a:ext uri="{FF2B5EF4-FFF2-40B4-BE49-F238E27FC236}">
                <a16:creationId xmlns:a16="http://schemas.microsoft.com/office/drawing/2014/main" id="{3571B755-59CE-43F0-B8AD-0601498E569A}"/>
              </a:ext>
            </a:extLst>
          </p:cNvPr>
          <p:cNvGraphicFramePr>
            <a:graphicFrameLocks noChangeAspect="1"/>
          </p:cNvGraphicFramePr>
          <p:nvPr>
            <p:extLst/>
          </p:nvPr>
        </p:nvGraphicFramePr>
        <p:xfrm>
          <a:off x="463095" y="5954841"/>
          <a:ext cx="4284662" cy="628650"/>
        </p:xfrm>
        <a:graphic>
          <a:graphicData uri="http://schemas.openxmlformats.org/presentationml/2006/ole">
            <mc:AlternateContent xmlns:mc="http://schemas.openxmlformats.org/markup-compatibility/2006">
              <mc:Choice xmlns:v="urn:schemas-microsoft-com:vml" Requires="v">
                <p:oleObj spid="_x0000_s59498" name="Equation" r:id="rId5" imgW="2857320" imgH="419040" progId="Equation.DSMT4">
                  <p:embed/>
                </p:oleObj>
              </mc:Choice>
              <mc:Fallback>
                <p:oleObj name="Equation" r:id="rId5" imgW="2857320" imgH="419040" progId="Equation.DSMT4">
                  <p:embed/>
                  <p:pic>
                    <p:nvPicPr>
                      <p:cNvPr id="2050" name="Object 7">
                        <a:extLst>
                          <a:ext uri="{FF2B5EF4-FFF2-40B4-BE49-F238E27FC236}">
                            <a16:creationId xmlns:a16="http://schemas.microsoft.com/office/drawing/2014/main" id="{3571B755-59CE-43F0-B8AD-0601498E569A}"/>
                          </a:ext>
                        </a:extLst>
                      </p:cNvPr>
                      <p:cNvPicPr>
                        <a:picLocks noChangeAspect="1" noChangeArrowheads="1"/>
                      </p:cNvPicPr>
                      <p:nvPr/>
                    </p:nvPicPr>
                    <p:blipFill>
                      <a:blip r:embed="rId6"/>
                      <a:srcRect/>
                      <a:stretch>
                        <a:fillRect/>
                      </a:stretch>
                    </p:blipFill>
                    <p:spPr bwMode="auto">
                      <a:xfrm>
                        <a:off x="463095" y="5954841"/>
                        <a:ext cx="4284662"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5" name="Textfeld 15">
            <a:extLst>
              <a:ext uri="{FF2B5EF4-FFF2-40B4-BE49-F238E27FC236}">
                <a16:creationId xmlns:a16="http://schemas.microsoft.com/office/drawing/2014/main" id="{4B1A0186-7D46-410E-96CC-C0E531723EA4}"/>
              </a:ext>
            </a:extLst>
          </p:cNvPr>
          <p:cNvSpPr txBox="1">
            <a:spLocks noChangeArrowheads="1"/>
          </p:cNvSpPr>
          <p:nvPr/>
        </p:nvSpPr>
        <p:spPr bwMode="auto">
          <a:xfrm>
            <a:off x="365125" y="1763711"/>
            <a:ext cx="18970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Impuls des Photons</a:t>
            </a:r>
          </a:p>
        </p:txBody>
      </p:sp>
      <p:graphicFrame>
        <p:nvGraphicFramePr>
          <p:cNvPr id="2051" name="Object 7">
            <a:extLst>
              <a:ext uri="{FF2B5EF4-FFF2-40B4-BE49-F238E27FC236}">
                <a16:creationId xmlns:a16="http://schemas.microsoft.com/office/drawing/2014/main" id="{F3693347-7133-408A-944A-9ABB4A09D4DA}"/>
              </a:ext>
            </a:extLst>
          </p:cNvPr>
          <p:cNvGraphicFramePr>
            <a:graphicFrameLocks noChangeAspect="1"/>
          </p:cNvGraphicFramePr>
          <p:nvPr>
            <p:extLst/>
          </p:nvPr>
        </p:nvGraphicFramePr>
        <p:xfrm>
          <a:off x="441773" y="2117720"/>
          <a:ext cx="3714660" cy="590220"/>
        </p:xfrm>
        <a:graphic>
          <a:graphicData uri="http://schemas.openxmlformats.org/presentationml/2006/ole">
            <mc:AlternateContent xmlns:mc="http://schemas.openxmlformats.org/markup-compatibility/2006">
              <mc:Choice xmlns:v="urn:schemas-microsoft-com:vml" Requires="v">
                <p:oleObj spid="_x0000_s59499" name="Equation" r:id="rId7" imgW="2476440" imgH="393480" progId="Equation.DSMT4">
                  <p:embed/>
                </p:oleObj>
              </mc:Choice>
              <mc:Fallback>
                <p:oleObj name="Equation" r:id="rId7" imgW="2476440" imgH="393480" progId="Equation.DSMT4">
                  <p:embed/>
                  <p:pic>
                    <p:nvPicPr>
                      <p:cNvPr id="2051" name="Object 7">
                        <a:extLst>
                          <a:ext uri="{FF2B5EF4-FFF2-40B4-BE49-F238E27FC236}">
                            <a16:creationId xmlns:a16="http://schemas.microsoft.com/office/drawing/2014/main" id="{F3693347-7133-408A-944A-9ABB4A09D4DA}"/>
                          </a:ext>
                        </a:extLst>
                      </p:cNvPr>
                      <p:cNvPicPr>
                        <a:picLocks noChangeAspect="1" noChangeArrowheads="1"/>
                      </p:cNvPicPr>
                      <p:nvPr/>
                    </p:nvPicPr>
                    <p:blipFill>
                      <a:blip r:embed="rId8"/>
                      <a:srcRect/>
                      <a:stretch>
                        <a:fillRect/>
                      </a:stretch>
                    </p:blipFill>
                    <p:spPr bwMode="auto">
                      <a:xfrm>
                        <a:off x="441773" y="2117720"/>
                        <a:ext cx="3714660" cy="590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6" name="Textfeld 18">
            <a:extLst>
              <a:ext uri="{FF2B5EF4-FFF2-40B4-BE49-F238E27FC236}">
                <a16:creationId xmlns:a16="http://schemas.microsoft.com/office/drawing/2014/main" id="{421ED9A9-CD6F-4E87-90EC-D3A5743D6647}"/>
              </a:ext>
            </a:extLst>
          </p:cNvPr>
          <p:cNvSpPr txBox="1">
            <a:spLocks noChangeArrowheads="1"/>
          </p:cNvSpPr>
          <p:nvPr/>
        </p:nvSpPr>
        <p:spPr bwMode="auto">
          <a:xfrm>
            <a:off x="360363" y="554038"/>
            <a:ext cx="18272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Masse des Photons</a:t>
            </a:r>
          </a:p>
        </p:txBody>
      </p:sp>
      <p:sp>
        <p:nvSpPr>
          <p:cNvPr id="2057" name="Textfeld 20">
            <a:extLst>
              <a:ext uri="{FF2B5EF4-FFF2-40B4-BE49-F238E27FC236}">
                <a16:creationId xmlns:a16="http://schemas.microsoft.com/office/drawing/2014/main" id="{DFB96B09-B283-4196-8D52-A7FC8DFD0E08}"/>
              </a:ext>
            </a:extLst>
          </p:cNvPr>
          <p:cNvSpPr txBox="1">
            <a:spLocks noChangeArrowheads="1"/>
          </p:cNvSpPr>
          <p:nvPr/>
        </p:nvSpPr>
        <p:spPr bwMode="auto">
          <a:xfrm>
            <a:off x="1895573" y="3344964"/>
            <a:ext cx="282962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formale Zuweisung einer Masse</a:t>
            </a:r>
          </a:p>
        </p:txBody>
      </p:sp>
      <p:sp>
        <p:nvSpPr>
          <p:cNvPr id="2058" name="Textfeld 21">
            <a:extLst>
              <a:ext uri="{FF2B5EF4-FFF2-40B4-BE49-F238E27FC236}">
                <a16:creationId xmlns:a16="http://schemas.microsoft.com/office/drawing/2014/main" id="{49E0E71C-EA0C-45EB-A528-506F2EA07900}"/>
              </a:ext>
            </a:extLst>
          </p:cNvPr>
          <p:cNvSpPr txBox="1">
            <a:spLocks noChangeArrowheads="1"/>
          </p:cNvSpPr>
          <p:nvPr/>
        </p:nvSpPr>
        <p:spPr bwMode="auto">
          <a:xfrm>
            <a:off x="385549" y="5072084"/>
            <a:ext cx="782161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solidFill>
                  <a:srgbClr val="0070C0"/>
                </a:solidFill>
                <a:cs typeface="Times New Roman" panose="02020603050405020304" pitchFamily="18" charset="0"/>
              </a:rPr>
              <a:t>Experiment: </a:t>
            </a:r>
            <a:r>
              <a:rPr lang="de-DE" altLang="de-DE" sz="1600" b="0">
                <a:cs typeface="Times New Roman" panose="02020603050405020304" pitchFamily="18" charset="0"/>
              </a:rPr>
              <a:t>R.V. Pound and G. A. Rebka, Phys. Rev. Lett. 4 (1960), p. 337.</a:t>
            </a:r>
          </a:p>
          <a:p>
            <a:pPr eaLnBrk="1" hangingPunct="1"/>
            <a:r>
              <a:rPr lang="de-DE" altLang="de-DE" sz="1600" b="0">
                <a:cs typeface="Times New Roman" panose="02020603050405020304" pitchFamily="18" charset="0"/>
              </a:rPr>
              <a:t>Messung der sehr kleinen Frequenzänderung mit dem sog. Mößbauer-Effekt </a:t>
            </a:r>
          </a:p>
          <a:p>
            <a:pPr eaLnBrk="1" hangingPunct="1"/>
            <a:r>
              <a:rPr lang="de-DE" altLang="de-DE" sz="1600" b="0">
                <a:cs typeface="Times New Roman" panose="02020603050405020304" pitchFamily="18" charset="0"/>
              </a:rPr>
              <a:t>(Dopplerverschiebung von Gammastrahlung durch Bewegung von Quelle oder Detektor).</a:t>
            </a:r>
            <a:endParaRPr lang="de-DE" altLang="de-DE" sz="1600" b="0"/>
          </a:p>
        </p:txBody>
      </p:sp>
      <p:sp>
        <p:nvSpPr>
          <p:cNvPr id="2061" name="Textfeld 23">
            <a:extLst>
              <a:ext uri="{FF2B5EF4-FFF2-40B4-BE49-F238E27FC236}">
                <a16:creationId xmlns:a16="http://schemas.microsoft.com/office/drawing/2014/main" id="{64F66E6F-38D4-4E69-B113-6611FF295C6B}"/>
              </a:ext>
            </a:extLst>
          </p:cNvPr>
          <p:cNvSpPr txBox="1">
            <a:spLocks noChangeArrowheads="1"/>
          </p:cNvSpPr>
          <p:nvPr/>
        </p:nvSpPr>
        <p:spPr bwMode="auto">
          <a:xfrm>
            <a:off x="4234414" y="2241191"/>
            <a:ext cx="106708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als Vektor:</a:t>
            </a:r>
          </a:p>
        </p:txBody>
      </p:sp>
      <p:sp>
        <p:nvSpPr>
          <p:cNvPr id="2062" name="Textfeld 15">
            <a:extLst>
              <a:ext uri="{FF2B5EF4-FFF2-40B4-BE49-F238E27FC236}">
                <a16:creationId xmlns:a16="http://schemas.microsoft.com/office/drawing/2014/main" id="{C718A7BF-56BF-4F7D-A98A-925EA54E9811}"/>
              </a:ext>
            </a:extLst>
          </p:cNvPr>
          <p:cNvSpPr txBox="1">
            <a:spLocks noChangeArrowheads="1"/>
          </p:cNvSpPr>
          <p:nvPr/>
        </p:nvSpPr>
        <p:spPr bwMode="auto">
          <a:xfrm>
            <a:off x="394152" y="2848879"/>
            <a:ext cx="35397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Photonen im Gravitationspotenzial </a:t>
            </a:r>
            <a:r>
              <a:rPr lang="de-DE" altLang="de-DE" sz="1600" b="1" i="1">
                <a:latin typeface="Symbol" panose="05050102010706020507" pitchFamily="18" charset="2"/>
              </a:rPr>
              <a:t>j</a:t>
            </a:r>
          </a:p>
        </p:txBody>
      </p:sp>
      <p:sp>
        <p:nvSpPr>
          <p:cNvPr id="2063" name="Textfeld 20">
            <a:extLst>
              <a:ext uri="{FF2B5EF4-FFF2-40B4-BE49-F238E27FC236}">
                <a16:creationId xmlns:a16="http://schemas.microsoft.com/office/drawing/2014/main" id="{952FEAA6-73B2-40E1-AF08-E9D4B96143BA}"/>
              </a:ext>
            </a:extLst>
          </p:cNvPr>
          <p:cNvSpPr txBox="1">
            <a:spLocks noChangeArrowheads="1"/>
          </p:cNvSpPr>
          <p:nvPr/>
        </p:nvSpPr>
        <p:spPr bwMode="auto">
          <a:xfrm>
            <a:off x="385550" y="4487309"/>
            <a:ext cx="791137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Photonen, die sich im Gravitationspotenzial bewegen, ändern ihre Frequenz, z.B. bei einem Lichtstrahl an der Erdoberfläche nach oben wird die Frequenz kleiner ("Rotverschiebung"). </a:t>
            </a:r>
          </a:p>
        </p:txBody>
      </p:sp>
      <p:sp>
        <p:nvSpPr>
          <p:cNvPr id="2064" name="Textfeld 20">
            <a:extLst>
              <a:ext uri="{FF2B5EF4-FFF2-40B4-BE49-F238E27FC236}">
                <a16:creationId xmlns:a16="http://schemas.microsoft.com/office/drawing/2014/main" id="{8783594A-06C4-4972-A29C-586D85F22E26}"/>
              </a:ext>
            </a:extLst>
          </p:cNvPr>
          <p:cNvSpPr txBox="1">
            <a:spLocks noChangeArrowheads="1"/>
          </p:cNvSpPr>
          <p:nvPr/>
        </p:nvSpPr>
        <p:spPr bwMode="auto">
          <a:xfrm>
            <a:off x="375329" y="873804"/>
            <a:ext cx="626004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Photonen haben keine Masse und bewegen sich mit Lichtgeschwindigkeit</a:t>
            </a:r>
          </a:p>
        </p:txBody>
      </p:sp>
      <p:sp>
        <p:nvSpPr>
          <p:cNvPr id="3" name="Foliennummernplatzhalter 2">
            <a:extLst>
              <a:ext uri="{FF2B5EF4-FFF2-40B4-BE49-F238E27FC236}">
                <a16:creationId xmlns:a16="http://schemas.microsoft.com/office/drawing/2014/main" id="{630C7BA5-6B47-4EBD-8947-ACDDF6F16144}"/>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46</a:t>
            </a:fld>
            <a:endParaRPr lang="en-GB" altLang="de-DE"/>
          </a:p>
        </p:txBody>
      </p:sp>
      <p:graphicFrame>
        <p:nvGraphicFramePr>
          <p:cNvPr id="17" name="Object 7">
            <a:extLst>
              <a:ext uri="{FF2B5EF4-FFF2-40B4-BE49-F238E27FC236}">
                <a16:creationId xmlns:a16="http://schemas.microsoft.com/office/drawing/2014/main" id="{6775A8CB-5AA5-49A5-A5F8-223103E27AB2}"/>
              </a:ext>
            </a:extLst>
          </p:cNvPr>
          <p:cNvGraphicFramePr>
            <a:graphicFrameLocks noChangeAspect="1"/>
          </p:cNvGraphicFramePr>
          <p:nvPr>
            <p:extLst/>
          </p:nvPr>
        </p:nvGraphicFramePr>
        <p:xfrm>
          <a:off x="463095" y="3218225"/>
          <a:ext cx="4456112" cy="1219200"/>
        </p:xfrm>
        <a:graphic>
          <a:graphicData uri="http://schemas.openxmlformats.org/presentationml/2006/ole">
            <mc:AlternateContent xmlns:mc="http://schemas.openxmlformats.org/markup-compatibility/2006">
              <mc:Choice xmlns:v="urn:schemas-microsoft-com:vml" Requires="v">
                <p:oleObj spid="_x0000_s59500" name="Equation" r:id="rId9" imgW="2971800" imgH="812520" progId="Equation.DSMT4">
                  <p:embed/>
                </p:oleObj>
              </mc:Choice>
              <mc:Fallback>
                <p:oleObj name="Equation" r:id="rId9" imgW="2971800" imgH="812520" progId="Equation.DSMT4">
                  <p:embed/>
                  <p:pic>
                    <p:nvPicPr>
                      <p:cNvPr id="17" name="Object 7">
                        <a:extLst>
                          <a:ext uri="{FF2B5EF4-FFF2-40B4-BE49-F238E27FC236}">
                            <a16:creationId xmlns:a16="http://schemas.microsoft.com/office/drawing/2014/main" id="{6775A8CB-5AA5-49A5-A5F8-223103E27AB2}"/>
                          </a:ext>
                        </a:extLst>
                      </p:cNvPr>
                      <p:cNvPicPr>
                        <a:picLocks noChangeAspect="1" noChangeArrowheads="1"/>
                      </p:cNvPicPr>
                      <p:nvPr/>
                    </p:nvPicPr>
                    <p:blipFill>
                      <a:blip r:embed="rId10"/>
                      <a:srcRect/>
                      <a:stretch>
                        <a:fillRect/>
                      </a:stretch>
                    </p:blipFill>
                    <p:spPr bwMode="auto">
                      <a:xfrm>
                        <a:off x="463095" y="3218225"/>
                        <a:ext cx="4456112"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 name="Object 8">
            <a:extLst>
              <a:ext uri="{FF2B5EF4-FFF2-40B4-BE49-F238E27FC236}">
                <a16:creationId xmlns:a16="http://schemas.microsoft.com/office/drawing/2014/main" id="{2929AA59-94EF-4A75-9EAD-A613BD9EE9B2}"/>
              </a:ext>
            </a:extLst>
          </p:cNvPr>
          <p:cNvGraphicFramePr>
            <a:graphicFrameLocks noChangeAspect="1"/>
          </p:cNvGraphicFramePr>
          <p:nvPr>
            <p:extLst>
              <p:ext uri="{D42A27DB-BD31-4B8C-83A1-F6EECF244321}">
                <p14:modId xmlns:p14="http://schemas.microsoft.com/office/powerpoint/2010/main" val="4228747287"/>
              </p:ext>
            </p:extLst>
          </p:nvPr>
        </p:nvGraphicFramePr>
        <p:xfrm>
          <a:off x="468538" y="1195386"/>
          <a:ext cx="3943080" cy="437940"/>
        </p:xfrm>
        <a:graphic>
          <a:graphicData uri="http://schemas.openxmlformats.org/presentationml/2006/ole">
            <mc:AlternateContent xmlns:mc="http://schemas.openxmlformats.org/markup-compatibility/2006">
              <mc:Choice xmlns:v="urn:schemas-microsoft-com:vml" Requires="v">
                <p:oleObj spid="_x0000_s59501" name="Equation" r:id="rId11" imgW="2628720" imgH="291960" progId="Equation.DSMT4">
                  <p:embed/>
                </p:oleObj>
              </mc:Choice>
              <mc:Fallback>
                <p:oleObj name="Equation" r:id="rId11" imgW="2628720" imgH="291960" progId="Equation.DSMT4">
                  <p:embed/>
                  <p:pic>
                    <p:nvPicPr>
                      <p:cNvPr id="2052" name="Object 8">
                        <a:extLst>
                          <a:ext uri="{FF2B5EF4-FFF2-40B4-BE49-F238E27FC236}">
                            <a16:creationId xmlns:a16="http://schemas.microsoft.com/office/drawing/2014/main" id="{A22A16DF-C86B-47D4-817E-E99967CE2DB0}"/>
                          </a:ext>
                        </a:extLst>
                      </p:cNvPr>
                      <p:cNvPicPr>
                        <a:picLocks noChangeAspect="1" noChangeArrowheads="1"/>
                      </p:cNvPicPr>
                      <p:nvPr/>
                    </p:nvPicPr>
                    <p:blipFill>
                      <a:blip r:embed="rId12"/>
                      <a:srcRect/>
                      <a:stretch>
                        <a:fillRect/>
                      </a:stretch>
                    </p:blipFill>
                    <p:spPr bwMode="auto">
                      <a:xfrm>
                        <a:off x="468538" y="1195386"/>
                        <a:ext cx="3943080" cy="4379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Audio 1">
            <a:hlinkClick r:id="" action="ppaction://media"/>
            <a:extLst>
              <a:ext uri="{FF2B5EF4-FFF2-40B4-BE49-F238E27FC236}">
                <a16:creationId xmlns:a16="http://schemas.microsoft.com/office/drawing/2014/main" id="{AA3D4095-22B8-4CEA-89E9-FF53B81102D3}"/>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394175488"/>
      </p:ext>
    </p:extLst>
  </p:cSld>
  <p:clrMapOvr>
    <a:masterClrMapping/>
  </p:clrMapOvr>
  <mc:AlternateContent xmlns:mc="http://schemas.openxmlformats.org/markup-compatibility/2006">
    <mc:Choice xmlns:p14="http://schemas.microsoft.com/office/powerpoint/2010/main" Requires="p14">
      <p:transition spd="slow" p14:dur="2000" advTm="117131"/>
    </mc:Choice>
    <mc:Fallback>
      <p:transition spd="slow" advTm="117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9" name="Textfeld 22">
            <a:extLst>
              <a:ext uri="{FF2B5EF4-FFF2-40B4-BE49-F238E27FC236}">
                <a16:creationId xmlns:a16="http://schemas.microsoft.com/office/drawing/2014/main" id="{54C5F9C9-21D5-48F2-9DE4-78EDCFF3D8E6}"/>
              </a:ext>
            </a:extLst>
          </p:cNvPr>
          <p:cNvSpPr txBox="1">
            <a:spLocks noChangeArrowheads="1"/>
          </p:cNvSpPr>
          <p:nvPr/>
        </p:nvSpPr>
        <p:spPr bwMode="auto">
          <a:xfrm>
            <a:off x="382814" y="525235"/>
            <a:ext cx="200195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Drehimpuls ("spin")</a:t>
            </a:r>
          </a:p>
          <a:p>
            <a:pPr eaLnBrk="1" hangingPunct="1"/>
            <a:endParaRPr lang="de-DE" altLang="de-DE" sz="1600"/>
          </a:p>
          <a:p>
            <a:pPr eaLnBrk="1" hangingPunct="1"/>
            <a:endParaRPr lang="de-DE" altLang="de-DE" sz="1600" b="1"/>
          </a:p>
          <a:p>
            <a:pPr eaLnBrk="1" hangingPunct="1"/>
            <a:endParaRPr lang="de-DE" altLang="de-DE" sz="1600"/>
          </a:p>
          <a:p>
            <a:pPr eaLnBrk="1" hangingPunct="1"/>
            <a:endParaRPr lang="de-DE" altLang="de-DE" sz="1600" b="1"/>
          </a:p>
          <a:p>
            <a:pPr eaLnBrk="1" hangingPunct="1"/>
            <a:endParaRPr lang="de-DE" altLang="de-DE" sz="1600"/>
          </a:p>
        </p:txBody>
      </p:sp>
      <p:graphicFrame>
        <p:nvGraphicFramePr>
          <p:cNvPr id="2053" name="Object 9">
            <a:extLst>
              <a:ext uri="{FF2B5EF4-FFF2-40B4-BE49-F238E27FC236}">
                <a16:creationId xmlns:a16="http://schemas.microsoft.com/office/drawing/2014/main" id="{7D40882C-E90A-4D00-BD9C-1966BDE80632}"/>
              </a:ext>
            </a:extLst>
          </p:cNvPr>
          <p:cNvGraphicFramePr>
            <a:graphicFrameLocks noChangeAspect="1"/>
          </p:cNvGraphicFramePr>
          <p:nvPr>
            <p:extLst/>
          </p:nvPr>
        </p:nvGraphicFramePr>
        <p:xfrm>
          <a:off x="478402" y="994228"/>
          <a:ext cx="952020" cy="342900"/>
        </p:xfrm>
        <a:graphic>
          <a:graphicData uri="http://schemas.openxmlformats.org/presentationml/2006/ole">
            <mc:AlternateContent xmlns:mc="http://schemas.openxmlformats.org/markup-compatibility/2006">
              <mc:Choice xmlns:v="urn:schemas-microsoft-com:vml" Requires="v">
                <p:oleObj spid="_x0000_s60466" name="Formel" r:id="rId5" imgW="634680" imgH="228600" progId="Equation.3">
                  <p:embed/>
                </p:oleObj>
              </mc:Choice>
              <mc:Fallback>
                <p:oleObj name="Formel" r:id="rId5" imgW="634680" imgH="228600" progId="Equation.3">
                  <p:embed/>
                  <p:pic>
                    <p:nvPicPr>
                      <p:cNvPr id="2053" name="Object 9">
                        <a:extLst>
                          <a:ext uri="{FF2B5EF4-FFF2-40B4-BE49-F238E27FC236}">
                            <a16:creationId xmlns:a16="http://schemas.microsoft.com/office/drawing/2014/main" id="{7D40882C-E90A-4D00-BD9C-1966BDE806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402" y="994228"/>
                        <a:ext cx="95202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0" name="Textfeld 25">
            <a:extLst>
              <a:ext uri="{FF2B5EF4-FFF2-40B4-BE49-F238E27FC236}">
                <a16:creationId xmlns:a16="http://schemas.microsoft.com/office/drawing/2014/main" id="{2646A1B2-F10C-436F-ADF3-825261FB0D79}"/>
              </a:ext>
            </a:extLst>
          </p:cNvPr>
          <p:cNvSpPr txBox="1">
            <a:spLocks noChangeArrowheads="1"/>
          </p:cNvSpPr>
          <p:nvPr/>
        </p:nvSpPr>
        <p:spPr bwMode="auto">
          <a:xfrm>
            <a:off x="1519010" y="975633"/>
            <a:ext cx="32464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für rechts/links zirkulare Polarisation</a:t>
            </a:r>
          </a:p>
          <a:p>
            <a:pPr eaLnBrk="1" hangingPunct="1"/>
            <a:endParaRPr lang="de-DE" altLang="de-DE" sz="800" b="0"/>
          </a:p>
          <a:p>
            <a:pPr eaLnBrk="1" hangingPunct="1"/>
            <a:r>
              <a:rPr lang="de-DE" altLang="de-DE" sz="1600" b="0"/>
              <a:t>Einheit des Drehimpulses</a:t>
            </a:r>
          </a:p>
        </p:txBody>
      </p:sp>
      <p:sp>
        <p:nvSpPr>
          <p:cNvPr id="3" name="Foliennummernplatzhalter 2">
            <a:extLst>
              <a:ext uri="{FF2B5EF4-FFF2-40B4-BE49-F238E27FC236}">
                <a16:creationId xmlns:a16="http://schemas.microsoft.com/office/drawing/2014/main" id="{630C7BA5-6B47-4EBD-8947-ACDDF6F16144}"/>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47</a:t>
            </a:fld>
            <a:endParaRPr lang="en-GB" altLang="de-DE"/>
          </a:p>
        </p:txBody>
      </p:sp>
      <p:graphicFrame>
        <p:nvGraphicFramePr>
          <p:cNvPr id="17" name="Object 9">
            <a:extLst>
              <a:ext uri="{FF2B5EF4-FFF2-40B4-BE49-F238E27FC236}">
                <a16:creationId xmlns:a16="http://schemas.microsoft.com/office/drawing/2014/main" id="{D2F7B17C-978A-49D2-82FC-44F5323CAC7C}"/>
              </a:ext>
            </a:extLst>
          </p:cNvPr>
          <p:cNvGraphicFramePr>
            <a:graphicFrameLocks noChangeAspect="1"/>
          </p:cNvGraphicFramePr>
          <p:nvPr>
            <p:extLst/>
          </p:nvPr>
        </p:nvGraphicFramePr>
        <p:xfrm>
          <a:off x="3815896" y="1227001"/>
          <a:ext cx="2343150" cy="590550"/>
        </p:xfrm>
        <a:graphic>
          <a:graphicData uri="http://schemas.openxmlformats.org/presentationml/2006/ole">
            <mc:AlternateContent xmlns:mc="http://schemas.openxmlformats.org/markup-compatibility/2006">
              <mc:Choice xmlns:v="urn:schemas-microsoft-com:vml" Requires="v">
                <p:oleObj spid="_x0000_s60467" name="Equation" r:id="rId7" imgW="1562040" imgH="393480" progId="Equation.DSMT4">
                  <p:embed/>
                </p:oleObj>
              </mc:Choice>
              <mc:Fallback>
                <p:oleObj name="Equation" r:id="rId7" imgW="1562040" imgH="393480" progId="Equation.DSMT4">
                  <p:embed/>
                  <p:pic>
                    <p:nvPicPr>
                      <p:cNvPr id="17" name="Object 9">
                        <a:extLst>
                          <a:ext uri="{FF2B5EF4-FFF2-40B4-BE49-F238E27FC236}">
                            <a16:creationId xmlns:a16="http://schemas.microsoft.com/office/drawing/2014/main" id="{D2F7B17C-978A-49D2-82FC-44F5323CAC7C}"/>
                          </a:ext>
                        </a:extLst>
                      </p:cNvPr>
                      <p:cNvPicPr>
                        <a:picLocks noChangeAspect="1" noChangeArrowheads="1"/>
                      </p:cNvPicPr>
                      <p:nvPr/>
                    </p:nvPicPr>
                    <p:blipFill>
                      <a:blip r:embed="rId8"/>
                      <a:srcRect/>
                      <a:stretch>
                        <a:fillRect/>
                      </a:stretch>
                    </p:blipFill>
                    <p:spPr bwMode="auto">
                      <a:xfrm>
                        <a:off x="3815896" y="1227001"/>
                        <a:ext cx="23431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 name="Audio 1">
            <a:hlinkClick r:id="" action="ppaction://media"/>
            <a:extLst>
              <a:ext uri="{FF2B5EF4-FFF2-40B4-BE49-F238E27FC236}">
                <a16:creationId xmlns:a16="http://schemas.microsoft.com/office/drawing/2014/main" id="{6366BC65-BF49-4C65-ADCD-EF60BBC7027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035804638"/>
      </p:ext>
    </p:extLst>
  </p:cSld>
  <p:clrMapOvr>
    <a:masterClrMapping/>
  </p:clrMapOvr>
  <mc:AlternateContent xmlns:mc="http://schemas.openxmlformats.org/markup-compatibility/2006">
    <mc:Choice xmlns:p14="http://schemas.microsoft.com/office/powerpoint/2010/main" Requires="p14">
      <p:transition spd="slow" p14:dur="2000" advTm="100559"/>
    </mc:Choice>
    <mc:Fallback>
      <p:transition spd="slow" advTm="10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FD3647-9080-454C-8F61-959ACBE9B844}"/>
              </a:ext>
            </a:extLst>
          </p:cNvPr>
          <p:cNvPicPr>
            <a:picLocks noChangeAspect="1"/>
          </p:cNvPicPr>
          <p:nvPr/>
        </p:nvPicPr>
        <p:blipFill>
          <a:blip r:embed="rId5"/>
          <a:stretch>
            <a:fillRect/>
          </a:stretch>
        </p:blipFill>
        <p:spPr>
          <a:xfrm>
            <a:off x="2859411" y="3007238"/>
            <a:ext cx="2272393" cy="2005997"/>
          </a:xfrm>
          <a:prstGeom prst="rect">
            <a:avLst/>
          </a:prstGeom>
        </p:spPr>
      </p:pic>
      <p:sp>
        <p:nvSpPr>
          <p:cNvPr id="2059" name="Textfeld 22">
            <a:extLst>
              <a:ext uri="{FF2B5EF4-FFF2-40B4-BE49-F238E27FC236}">
                <a16:creationId xmlns:a16="http://schemas.microsoft.com/office/drawing/2014/main" id="{54C5F9C9-21D5-48F2-9DE4-78EDCFF3D8E6}"/>
              </a:ext>
            </a:extLst>
          </p:cNvPr>
          <p:cNvSpPr txBox="1">
            <a:spLocks noChangeArrowheads="1"/>
          </p:cNvSpPr>
          <p:nvPr/>
        </p:nvSpPr>
        <p:spPr bwMode="auto">
          <a:xfrm>
            <a:off x="382814" y="525235"/>
            <a:ext cx="5238037" cy="4647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Drehimpuls ("spin")</a:t>
            </a:r>
          </a:p>
          <a:p>
            <a:pPr eaLnBrk="1" hangingPunct="1"/>
            <a:endParaRPr lang="de-DE" altLang="de-DE" sz="1600"/>
          </a:p>
          <a:p>
            <a:pPr eaLnBrk="1" hangingPunct="1"/>
            <a:endParaRPr lang="de-DE" altLang="de-DE" sz="1600" b="1"/>
          </a:p>
          <a:p>
            <a:pPr eaLnBrk="1" hangingPunct="1"/>
            <a:endParaRPr lang="de-DE" altLang="de-DE" sz="1600"/>
          </a:p>
          <a:p>
            <a:pPr eaLnBrk="1" hangingPunct="1"/>
            <a:endParaRPr lang="de-DE" altLang="de-DE" sz="1600" b="1"/>
          </a:p>
          <a:p>
            <a:pPr eaLnBrk="1" hangingPunct="1"/>
            <a:endParaRPr lang="de-DE" altLang="de-DE" sz="1600"/>
          </a:p>
          <a:p>
            <a:pPr eaLnBrk="1" hangingPunct="1"/>
            <a:endParaRPr lang="de-DE" altLang="de-DE" sz="1600"/>
          </a:p>
          <a:p>
            <a:pPr eaLnBrk="1" hangingPunct="1"/>
            <a:r>
              <a:rPr lang="de-DE" altLang="de-DE" sz="1600" b="1">
                <a:solidFill>
                  <a:srgbClr val="0070C0"/>
                </a:solidFill>
              </a:rPr>
              <a:t>Virtuelle Photonen</a:t>
            </a:r>
          </a:p>
          <a:p>
            <a:pPr eaLnBrk="1" hangingPunct="1"/>
            <a:endParaRPr lang="de-DE" altLang="de-DE" sz="800" b="0"/>
          </a:p>
          <a:p>
            <a:pPr eaLnBrk="1" hangingPunct="1"/>
            <a:r>
              <a:rPr lang="de-DE" altLang="de-DE" sz="1600" b="0"/>
              <a:t>Austauschteilchen der elektromagnetischen Wechselwirkung,</a:t>
            </a:r>
          </a:p>
          <a:p>
            <a:pPr eaLnBrk="1" hangingPunct="1"/>
            <a:r>
              <a:rPr lang="de-DE" altLang="de-DE" sz="1600" b="0"/>
              <a:t>z.B. symbolisiert durch Feynman-Graphen. </a:t>
            </a:r>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p:txBody>
      </p:sp>
      <p:graphicFrame>
        <p:nvGraphicFramePr>
          <p:cNvPr id="2053" name="Object 9">
            <a:extLst>
              <a:ext uri="{FF2B5EF4-FFF2-40B4-BE49-F238E27FC236}">
                <a16:creationId xmlns:a16="http://schemas.microsoft.com/office/drawing/2014/main" id="{7D40882C-E90A-4D00-BD9C-1966BDE80632}"/>
              </a:ext>
            </a:extLst>
          </p:cNvPr>
          <p:cNvGraphicFramePr>
            <a:graphicFrameLocks noChangeAspect="1"/>
          </p:cNvGraphicFramePr>
          <p:nvPr>
            <p:extLst>
              <p:ext uri="{D42A27DB-BD31-4B8C-83A1-F6EECF244321}">
                <p14:modId xmlns:p14="http://schemas.microsoft.com/office/powerpoint/2010/main" val="2805567820"/>
              </p:ext>
            </p:extLst>
          </p:nvPr>
        </p:nvGraphicFramePr>
        <p:xfrm>
          <a:off x="478402" y="994228"/>
          <a:ext cx="952020" cy="342900"/>
        </p:xfrm>
        <a:graphic>
          <a:graphicData uri="http://schemas.openxmlformats.org/presentationml/2006/ole">
            <mc:AlternateContent xmlns:mc="http://schemas.openxmlformats.org/markup-compatibility/2006">
              <mc:Choice xmlns:v="urn:schemas-microsoft-com:vml" Requires="v">
                <p:oleObj spid="_x0000_s56378" name="Formel" r:id="rId6" imgW="634680" imgH="228600" progId="Equation.3">
                  <p:embed/>
                </p:oleObj>
              </mc:Choice>
              <mc:Fallback>
                <p:oleObj name="Formel" r:id="rId6" imgW="634680" imgH="228600" progId="Equation.3">
                  <p:embed/>
                  <p:pic>
                    <p:nvPicPr>
                      <p:cNvPr id="2053" name="Object 9">
                        <a:extLst>
                          <a:ext uri="{FF2B5EF4-FFF2-40B4-BE49-F238E27FC236}">
                            <a16:creationId xmlns:a16="http://schemas.microsoft.com/office/drawing/2014/main" id="{7D40882C-E90A-4D00-BD9C-1966BDE80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402" y="994228"/>
                        <a:ext cx="95202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0" name="Textfeld 25">
            <a:extLst>
              <a:ext uri="{FF2B5EF4-FFF2-40B4-BE49-F238E27FC236}">
                <a16:creationId xmlns:a16="http://schemas.microsoft.com/office/drawing/2014/main" id="{2646A1B2-F10C-436F-ADF3-825261FB0D79}"/>
              </a:ext>
            </a:extLst>
          </p:cNvPr>
          <p:cNvSpPr txBox="1">
            <a:spLocks noChangeArrowheads="1"/>
          </p:cNvSpPr>
          <p:nvPr/>
        </p:nvSpPr>
        <p:spPr bwMode="auto">
          <a:xfrm>
            <a:off x="1519010" y="975633"/>
            <a:ext cx="32464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für rechts/links zirkulare Polarisation</a:t>
            </a:r>
          </a:p>
          <a:p>
            <a:pPr eaLnBrk="1" hangingPunct="1"/>
            <a:endParaRPr lang="de-DE" altLang="de-DE" sz="800" b="0"/>
          </a:p>
          <a:p>
            <a:pPr eaLnBrk="1" hangingPunct="1"/>
            <a:r>
              <a:rPr lang="de-DE" altLang="de-DE" sz="1600" b="0"/>
              <a:t>Einheit des Drehimpulses</a:t>
            </a:r>
          </a:p>
        </p:txBody>
      </p:sp>
      <p:sp>
        <p:nvSpPr>
          <p:cNvPr id="3" name="Foliennummernplatzhalter 2">
            <a:extLst>
              <a:ext uri="{FF2B5EF4-FFF2-40B4-BE49-F238E27FC236}">
                <a16:creationId xmlns:a16="http://schemas.microsoft.com/office/drawing/2014/main" id="{630C7BA5-6B47-4EBD-8947-ACDDF6F16144}"/>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48</a:t>
            </a:fld>
            <a:endParaRPr lang="en-GB" altLang="de-DE"/>
          </a:p>
        </p:txBody>
      </p:sp>
      <p:graphicFrame>
        <p:nvGraphicFramePr>
          <p:cNvPr id="17" name="Object 9">
            <a:extLst>
              <a:ext uri="{FF2B5EF4-FFF2-40B4-BE49-F238E27FC236}">
                <a16:creationId xmlns:a16="http://schemas.microsoft.com/office/drawing/2014/main" id="{D2F7B17C-978A-49D2-82FC-44F5323CAC7C}"/>
              </a:ext>
            </a:extLst>
          </p:cNvPr>
          <p:cNvGraphicFramePr>
            <a:graphicFrameLocks noChangeAspect="1"/>
          </p:cNvGraphicFramePr>
          <p:nvPr>
            <p:extLst>
              <p:ext uri="{D42A27DB-BD31-4B8C-83A1-F6EECF244321}">
                <p14:modId xmlns:p14="http://schemas.microsoft.com/office/powerpoint/2010/main" val="3992037939"/>
              </p:ext>
            </p:extLst>
          </p:nvPr>
        </p:nvGraphicFramePr>
        <p:xfrm>
          <a:off x="3815896" y="1227001"/>
          <a:ext cx="2343150" cy="590550"/>
        </p:xfrm>
        <a:graphic>
          <a:graphicData uri="http://schemas.openxmlformats.org/presentationml/2006/ole">
            <mc:AlternateContent xmlns:mc="http://schemas.openxmlformats.org/markup-compatibility/2006">
              <mc:Choice xmlns:v="urn:schemas-microsoft-com:vml" Requires="v">
                <p:oleObj spid="_x0000_s56379" name="Equation" r:id="rId8" imgW="1562040" imgH="393480" progId="Equation.DSMT4">
                  <p:embed/>
                </p:oleObj>
              </mc:Choice>
              <mc:Fallback>
                <p:oleObj name="Equation" r:id="rId8" imgW="1562040" imgH="393480" progId="Equation.DSMT4">
                  <p:embed/>
                  <p:pic>
                    <p:nvPicPr>
                      <p:cNvPr id="2053" name="Object 9">
                        <a:extLst>
                          <a:ext uri="{FF2B5EF4-FFF2-40B4-BE49-F238E27FC236}">
                            <a16:creationId xmlns:a16="http://schemas.microsoft.com/office/drawing/2014/main" id="{7D40882C-E90A-4D00-BD9C-1966BDE80632}"/>
                          </a:ext>
                        </a:extLst>
                      </p:cNvPr>
                      <p:cNvPicPr>
                        <a:picLocks noChangeAspect="1" noChangeArrowheads="1"/>
                      </p:cNvPicPr>
                      <p:nvPr/>
                    </p:nvPicPr>
                    <p:blipFill>
                      <a:blip r:embed="rId9"/>
                      <a:srcRect/>
                      <a:stretch>
                        <a:fillRect/>
                      </a:stretch>
                    </p:blipFill>
                    <p:spPr bwMode="auto">
                      <a:xfrm>
                        <a:off x="3815896" y="1227001"/>
                        <a:ext cx="23431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Grafik 4">
            <a:extLst>
              <a:ext uri="{FF2B5EF4-FFF2-40B4-BE49-F238E27FC236}">
                <a16:creationId xmlns:a16="http://schemas.microsoft.com/office/drawing/2014/main" id="{57083EF3-AE68-41F6-BA79-E0BAF04F63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4843" y="2717116"/>
            <a:ext cx="1317171" cy="1862856"/>
          </a:xfrm>
          <a:prstGeom prst="rect">
            <a:avLst/>
          </a:prstGeom>
        </p:spPr>
      </p:pic>
      <p:sp>
        <p:nvSpPr>
          <p:cNvPr id="6" name="Textfeld 5">
            <a:extLst>
              <a:ext uri="{FF2B5EF4-FFF2-40B4-BE49-F238E27FC236}">
                <a16:creationId xmlns:a16="http://schemas.microsoft.com/office/drawing/2014/main" id="{31844A4D-4824-4AE6-9157-282A543509B6}"/>
              </a:ext>
            </a:extLst>
          </p:cNvPr>
          <p:cNvSpPr txBox="1"/>
          <p:nvPr/>
        </p:nvSpPr>
        <p:spPr>
          <a:xfrm>
            <a:off x="6475255" y="4579972"/>
            <a:ext cx="1636345" cy="523220"/>
          </a:xfrm>
          <a:prstGeom prst="rect">
            <a:avLst/>
          </a:prstGeom>
          <a:noFill/>
        </p:spPr>
        <p:txBody>
          <a:bodyPr wrap="none" rtlCol="0">
            <a:spAutoFit/>
          </a:bodyPr>
          <a:lstStyle/>
          <a:p>
            <a:pPr algn="ctr"/>
            <a:r>
              <a:rPr lang="de-DE" sz="1400" b="0"/>
              <a:t>Richard P. Feynman</a:t>
            </a:r>
          </a:p>
          <a:p>
            <a:pPr algn="ctr"/>
            <a:r>
              <a:rPr lang="de-DE" sz="1400" b="0"/>
              <a:t>(1918-1988)</a:t>
            </a:r>
          </a:p>
        </p:txBody>
      </p:sp>
      <p:cxnSp>
        <p:nvCxnSpPr>
          <p:cNvPr id="8" name="Gerade Verbindung mit Pfeil 7">
            <a:extLst>
              <a:ext uri="{FF2B5EF4-FFF2-40B4-BE49-F238E27FC236}">
                <a16:creationId xmlns:a16="http://schemas.microsoft.com/office/drawing/2014/main" id="{0CCBC018-1556-4F97-9906-C035ABEE022F}"/>
              </a:ext>
            </a:extLst>
          </p:cNvPr>
          <p:cNvCxnSpPr>
            <a:cxnSpLocks/>
          </p:cNvCxnSpPr>
          <p:nvPr/>
        </p:nvCxnSpPr>
        <p:spPr>
          <a:xfrm flipV="1">
            <a:off x="5620851" y="3467100"/>
            <a:ext cx="0" cy="9579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455C719C-60E4-4875-9575-AD0FBA462E44}"/>
              </a:ext>
            </a:extLst>
          </p:cNvPr>
          <p:cNvSpPr txBox="1"/>
          <p:nvPr/>
        </p:nvSpPr>
        <p:spPr>
          <a:xfrm>
            <a:off x="5652841" y="3746016"/>
            <a:ext cx="255198" cy="400110"/>
          </a:xfrm>
          <a:prstGeom prst="rect">
            <a:avLst/>
          </a:prstGeom>
          <a:noFill/>
        </p:spPr>
        <p:txBody>
          <a:bodyPr wrap="none" rtlCol="0">
            <a:spAutoFit/>
          </a:bodyPr>
          <a:lstStyle/>
          <a:p>
            <a:r>
              <a:rPr lang="de-DE" sz="2000" b="0" i="1"/>
              <a:t>t</a:t>
            </a:r>
          </a:p>
        </p:txBody>
      </p:sp>
      <p:pic>
        <p:nvPicPr>
          <p:cNvPr id="11" name="Audio 10">
            <a:hlinkClick r:id="" action="ppaction://media"/>
            <a:extLst>
              <a:ext uri="{FF2B5EF4-FFF2-40B4-BE49-F238E27FC236}">
                <a16:creationId xmlns:a16="http://schemas.microsoft.com/office/drawing/2014/main" id="{D9EFE90C-9617-4F7E-8BAE-C32444D24A5D}"/>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4206679223"/>
      </p:ext>
    </p:extLst>
  </p:cSld>
  <p:clrMapOvr>
    <a:masterClrMapping/>
  </p:clrMapOvr>
  <mc:AlternateContent xmlns:mc="http://schemas.openxmlformats.org/markup-compatibility/2006">
    <mc:Choice xmlns:p14="http://schemas.microsoft.com/office/powerpoint/2010/main" Requires="p14">
      <p:transition spd="slow" p14:dur="2000" advTm="175958"/>
    </mc:Choice>
    <mc:Fallback>
      <p:transition spd="slow" advTm="175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BEFD3647-9080-454C-8F61-959ACBE9B844}"/>
              </a:ext>
            </a:extLst>
          </p:cNvPr>
          <p:cNvPicPr>
            <a:picLocks noChangeAspect="1"/>
          </p:cNvPicPr>
          <p:nvPr/>
        </p:nvPicPr>
        <p:blipFill>
          <a:blip r:embed="rId5"/>
          <a:stretch>
            <a:fillRect/>
          </a:stretch>
        </p:blipFill>
        <p:spPr>
          <a:xfrm>
            <a:off x="2859411" y="3007238"/>
            <a:ext cx="2272393" cy="2005997"/>
          </a:xfrm>
          <a:prstGeom prst="rect">
            <a:avLst/>
          </a:prstGeom>
        </p:spPr>
      </p:pic>
      <p:sp>
        <p:nvSpPr>
          <p:cNvPr id="2059" name="Textfeld 22">
            <a:extLst>
              <a:ext uri="{FF2B5EF4-FFF2-40B4-BE49-F238E27FC236}">
                <a16:creationId xmlns:a16="http://schemas.microsoft.com/office/drawing/2014/main" id="{54C5F9C9-21D5-48F2-9DE4-78EDCFF3D8E6}"/>
              </a:ext>
            </a:extLst>
          </p:cNvPr>
          <p:cNvSpPr txBox="1">
            <a:spLocks noChangeArrowheads="1"/>
          </p:cNvSpPr>
          <p:nvPr/>
        </p:nvSpPr>
        <p:spPr bwMode="auto">
          <a:xfrm>
            <a:off x="382814" y="525235"/>
            <a:ext cx="7308604"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1"/>
              <a:t>Drehimpuls ("spin")</a:t>
            </a:r>
          </a:p>
          <a:p>
            <a:pPr eaLnBrk="1" hangingPunct="1"/>
            <a:endParaRPr lang="de-DE" altLang="de-DE" sz="1600"/>
          </a:p>
          <a:p>
            <a:pPr eaLnBrk="1" hangingPunct="1"/>
            <a:endParaRPr lang="de-DE" altLang="de-DE" sz="1600" b="1"/>
          </a:p>
          <a:p>
            <a:pPr eaLnBrk="1" hangingPunct="1"/>
            <a:endParaRPr lang="de-DE" altLang="de-DE" sz="1600"/>
          </a:p>
          <a:p>
            <a:pPr eaLnBrk="1" hangingPunct="1"/>
            <a:endParaRPr lang="de-DE" altLang="de-DE" sz="1600" b="1"/>
          </a:p>
          <a:p>
            <a:pPr eaLnBrk="1" hangingPunct="1"/>
            <a:endParaRPr lang="de-DE" altLang="de-DE" sz="1600"/>
          </a:p>
          <a:p>
            <a:pPr eaLnBrk="1" hangingPunct="1"/>
            <a:endParaRPr lang="de-DE" altLang="de-DE" sz="1600"/>
          </a:p>
          <a:p>
            <a:pPr eaLnBrk="1" hangingPunct="1"/>
            <a:r>
              <a:rPr lang="de-DE" altLang="de-DE" sz="1600" b="1">
                <a:solidFill>
                  <a:srgbClr val="0070C0"/>
                </a:solidFill>
              </a:rPr>
              <a:t>Virtuelle Photonen</a:t>
            </a:r>
          </a:p>
          <a:p>
            <a:pPr eaLnBrk="1" hangingPunct="1"/>
            <a:endParaRPr lang="de-DE" altLang="de-DE" sz="800" b="0"/>
          </a:p>
          <a:p>
            <a:pPr eaLnBrk="1" hangingPunct="1"/>
            <a:r>
              <a:rPr lang="de-DE" altLang="de-DE" sz="1600" b="0"/>
              <a:t>Austauschteilchen der elektromagnetischen Wechselwirkung,</a:t>
            </a:r>
          </a:p>
          <a:p>
            <a:pPr eaLnBrk="1" hangingPunct="1"/>
            <a:r>
              <a:rPr lang="de-DE" altLang="de-DE" sz="1600" b="0"/>
              <a:t>z.B. symbolisiert durch Feynman-Graphen. </a:t>
            </a:r>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endParaRPr lang="de-DE" altLang="de-DE" sz="1600" b="0"/>
          </a:p>
          <a:p>
            <a:pPr eaLnBrk="1" hangingPunct="1"/>
            <a:r>
              <a:rPr lang="de-DE" altLang="de-DE" sz="1600">
                <a:solidFill>
                  <a:srgbClr val="0070C0"/>
                </a:solidFill>
              </a:rPr>
              <a:t>Welle-Teilchen-Dualismus</a:t>
            </a:r>
          </a:p>
          <a:p>
            <a:pPr eaLnBrk="1" hangingPunct="1"/>
            <a:endParaRPr lang="de-DE" altLang="de-DE" sz="800" b="0"/>
          </a:p>
          <a:p>
            <a:pPr eaLnBrk="1" hangingPunct="1"/>
            <a:r>
              <a:rPr lang="de-DE" altLang="de-DE" sz="1600" b="0"/>
              <a:t>Je nach Fragestellung zeigt Licht Wellen- oder Teilchencharakter. Es stellt sich heraus,</a:t>
            </a:r>
          </a:p>
          <a:p>
            <a:pPr eaLnBrk="1" hangingPunct="1"/>
            <a:r>
              <a:rPr lang="de-DE" altLang="de-DE" sz="1600" b="0"/>
              <a:t>dass auch typischen Teilchen wie z.B. Elektronen Welleneigenschaften zugeschrieben </a:t>
            </a:r>
          </a:p>
          <a:p>
            <a:pPr eaLnBrk="1" hangingPunct="1"/>
            <a:r>
              <a:rPr lang="de-DE" altLang="de-DE" sz="1600" b="0"/>
              <a:t>werden können – siehe nächste Vorlesung.  </a:t>
            </a:r>
          </a:p>
        </p:txBody>
      </p:sp>
      <p:graphicFrame>
        <p:nvGraphicFramePr>
          <p:cNvPr id="2053" name="Object 9">
            <a:extLst>
              <a:ext uri="{FF2B5EF4-FFF2-40B4-BE49-F238E27FC236}">
                <a16:creationId xmlns:a16="http://schemas.microsoft.com/office/drawing/2014/main" id="{7D40882C-E90A-4D00-BD9C-1966BDE80632}"/>
              </a:ext>
            </a:extLst>
          </p:cNvPr>
          <p:cNvGraphicFramePr>
            <a:graphicFrameLocks noChangeAspect="1"/>
          </p:cNvGraphicFramePr>
          <p:nvPr>
            <p:extLst/>
          </p:nvPr>
        </p:nvGraphicFramePr>
        <p:xfrm>
          <a:off x="478402" y="994228"/>
          <a:ext cx="952020" cy="342900"/>
        </p:xfrm>
        <a:graphic>
          <a:graphicData uri="http://schemas.openxmlformats.org/presentationml/2006/ole">
            <mc:AlternateContent xmlns:mc="http://schemas.openxmlformats.org/markup-compatibility/2006">
              <mc:Choice xmlns:v="urn:schemas-microsoft-com:vml" Requires="v">
                <p:oleObj spid="_x0000_s61490" name="Formel" r:id="rId6" imgW="634680" imgH="228600" progId="Equation.3">
                  <p:embed/>
                </p:oleObj>
              </mc:Choice>
              <mc:Fallback>
                <p:oleObj name="Formel" r:id="rId6" imgW="634680" imgH="228600" progId="Equation.3">
                  <p:embed/>
                  <p:pic>
                    <p:nvPicPr>
                      <p:cNvPr id="2053" name="Object 9">
                        <a:extLst>
                          <a:ext uri="{FF2B5EF4-FFF2-40B4-BE49-F238E27FC236}">
                            <a16:creationId xmlns:a16="http://schemas.microsoft.com/office/drawing/2014/main" id="{7D40882C-E90A-4D00-BD9C-1966BDE806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402" y="994228"/>
                        <a:ext cx="95202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60" name="Textfeld 25">
            <a:extLst>
              <a:ext uri="{FF2B5EF4-FFF2-40B4-BE49-F238E27FC236}">
                <a16:creationId xmlns:a16="http://schemas.microsoft.com/office/drawing/2014/main" id="{2646A1B2-F10C-436F-ADF3-825261FB0D79}"/>
              </a:ext>
            </a:extLst>
          </p:cNvPr>
          <p:cNvSpPr txBox="1">
            <a:spLocks noChangeArrowheads="1"/>
          </p:cNvSpPr>
          <p:nvPr/>
        </p:nvSpPr>
        <p:spPr bwMode="auto">
          <a:xfrm>
            <a:off x="1519010" y="975633"/>
            <a:ext cx="324640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b="0"/>
              <a:t>für rechts/links zirkulare Polarisation</a:t>
            </a:r>
          </a:p>
          <a:p>
            <a:pPr eaLnBrk="1" hangingPunct="1"/>
            <a:endParaRPr lang="de-DE" altLang="de-DE" sz="800" b="0"/>
          </a:p>
          <a:p>
            <a:pPr eaLnBrk="1" hangingPunct="1"/>
            <a:r>
              <a:rPr lang="de-DE" altLang="de-DE" sz="1600" b="0"/>
              <a:t>Einheit des Drehimpulses</a:t>
            </a:r>
          </a:p>
        </p:txBody>
      </p:sp>
      <p:sp>
        <p:nvSpPr>
          <p:cNvPr id="3" name="Foliennummernplatzhalter 2">
            <a:extLst>
              <a:ext uri="{FF2B5EF4-FFF2-40B4-BE49-F238E27FC236}">
                <a16:creationId xmlns:a16="http://schemas.microsoft.com/office/drawing/2014/main" id="{630C7BA5-6B47-4EBD-8947-ACDDF6F16144}"/>
              </a:ext>
            </a:extLst>
          </p:cNvPr>
          <p:cNvSpPr>
            <a:spLocks noGrp="1"/>
          </p:cNvSpPr>
          <p:nvPr>
            <p:ph type="sldNum" sz="quarter" idx="10"/>
          </p:nvPr>
        </p:nvSpPr>
        <p:spPr>
          <a:xfrm>
            <a:off x="6839620" y="106115"/>
            <a:ext cx="2133600" cy="365125"/>
          </a:xfrm>
        </p:spPr>
        <p:txBody>
          <a:bodyPr/>
          <a:lstStyle/>
          <a:p>
            <a:fld id="{0A176871-1990-4157-8EB7-D5D14E156A86}" type="slidenum">
              <a:rPr lang="en-GB" altLang="de-DE" smtClean="0"/>
              <a:pPr/>
              <a:t>49</a:t>
            </a:fld>
            <a:endParaRPr lang="en-GB" altLang="de-DE"/>
          </a:p>
        </p:txBody>
      </p:sp>
      <p:graphicFrame>
        <p:nvGraphicFramePr>
          <p:cNvPr id="17" name="Object 9">
            <a:extLst>
              <a:ext uri="{FF2B5EF4-FFF2-40B4-BE49-F238E27FC236}">
                <a16:creationId xmlns:a16="http://schemas.microsoft.com/office/drawing/2014/main" id="{D2F7B17C-978A-49D2-82FC-44F5323CAC7C}"/>
              </a:ext>
            </a:extLst>
          </p:cNvPr>
          <p:cNvGraphicFramePr>
            <a:graphicFrameLocks noChangeAspect="1"/>
          </p:cNvGraphicFramePr>
          <p:nvPr>
            <p:extLst/>
          </p:nvPr>
        </p:nvGraphicFramePr>
        <p:xfrm>
          <a:off x="3815896" y="1227001"/>
          <a:ext cx="2343150" cy="590550"/>
        </p:xfrm>
        <a:graphic>
          <a:graphicData uri="http://schemas.openxmlformats.org/presentationml/2006/ole">
            <mc:AlternateContent xmlns:mc="http://schemas.openxmlformats.org/markup-compatibility/2006">
              <mc:Choice xmlns:v="urn:schemas-microsoft-com:vml" Requires="v">
                <p:oleObj spid="_x0000_s61491" name="Equation" r:id="rId8" imgW="1562040" imgH="393480" progId="Equation.DSMT4">
                  <p:embed/>
                </p:oleObj>
              </mc:Choice>
              <mc:Fallback>
                <p:oleObj name="Equation" r:id="rId8" imgW="1562040" imgH="393480" progId="Equation.DSMT4">
                  <p:embed/>
                  <p:pic>
                    <p:nvPicPr>
                      <p:cNvPr id="17" name="Object 9">
                        <a:extLst>
                          <a:ext uri="{FF2B5EF4-FFF2-40B4-BE49-F238E27FC236}">
                            <a16:creationId xmlns:a16="http://schemas.microsoft.com/office/drawing/2014/main" id="{D2F7B17C-978A-49D2-82FC-44F5323CAC7C}"/>
                          </a:ext>
                        </a:extLst>
                      </p:cNvPr>
                      <p:cNvPicPr>
                        <a:picLocks noChangeAspect="1" noChangeArrowheads="1"/>
                      </p:cNvPicPr>
                      <p:nvPr/>
                    </p:nvPicPr>
                    <p:blipFill>
                      <a:blip r:embed="rId9"/>
                      <a:srcRect/>
                      <a:stretch>
                        <a:fillRect/>
                      </a:stretch>
                    </p:blipFill>
                    <p:spPr bwMode="auto">
                      <a:xfrm>
                        <a:off x="3815896" y="1227001"/>
                        <a:ext cx="2343150" cy="590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 name="Grafik 4">
            <a:extLst>
              <a:ext uri="{FF2B5EF4-FFF2-40B4-BE49-F238E27FC236}">
                <a16:creationId xmlns:a16="http://schemas.microsoft.com/office/drawing/2014/main" id="{57083EF3-AE68-41F6-BA79-E0BAF04F63F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4843" y="2717116"/>
            <a:ext cx="1317171" cy="1862856"/>
          </a:xfrm>
          <a:prstGeom prst="rect">
            <a:avLst/>
          </a:prstGeom>
        </p:spPr>
      </p:pic>
      <p:sp>
        <p:nvSpPr>
          <p:cNvPr id="6" name="Textfeld 5">
            <a:extLst>
              <a:ext uri="{FF2B5EF4-FFF2-40B4-BE49-F238E27FC236}">
                <a16:creationId xmlns:a16="http://schemas.microsoft.com/office/drawing/2014/main" id="{31844A4D-4824-4AE6-9157-282A543509B6}"/>
              </a:ext>
            </a:extLst>
          </p:cNvPr>
          <p:cNvSpPr txBox="1"/>
          <p:nvPr/>
        </p:nvSpPr>
        <p:spPr>
          <a:xfrm>
            <a:off x="6475255" y="4579972"/>
            <a:ext cx="1636345" cy="523220"/>
          </a:xfrm>
          <a:prstGeom prst="rect">
            <a:avLst/>
          </a:prstGeom>
          <a:noFill/>
        </p:spPr>
        <p:txBody>
          <a:bodyPr wrap="none" rtlCol="0">
            <a:spAutoFit/>
          </a:bodyPr>
          <a:lstStyle/>
          <a:p>
            <a:pPr algn="ctr"/>
            <a:r>
              <a:rPr lang="de-DE" sz="1400" b="0"/>
              <a:t>Richard P. Feynman</a:t>
            </a:r>
          </a:p>
          <a:p>
            <a:pPr algn="ctr"/>
            <a:r>
              <a:rPr lang="de-DE" sz="1400" b="0"/>
              <a:t>(1918-1988)</a:t>
            </a:r>
          </a:p>
        </p:txBody>
      </p:sp>
      <p:cxnSp>
        <p:nvCxnSpPr>
          <p:cNvPr id="8" name="Gerade Verbindung mit Pfeil 7">
            <a:extLst>
              <a:ext uri="{FF2B5EF4-FFF2-40B4-BE49-F238E27FC236}">
                <a16:creationId xmlns:a16="http://schemas.microsoft.com/office/drawing/2014/main" id="{0CCBC018-1556-4F97-9906-C035ABEE022F}"/>
              </a:ext>
            </a:extLst>
          </p:cNvPr>
          <p:cNvCxnSpPr>
            <a:cxnSpLocks/>
          </p:cNvCxnSpPr>
          <p:nvPr/>
        </p:nvCxnSpPr>
        <p:spPr>
          <a:xfrm flipV="1">
            <a:off x="5620851" y="3467100"/>
            <a:ext cx="0" cy="95794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feld 9">
            <a:extLst>
              <a:ext uri="{FF2B5EF4-FFF2-40B4-BE49-F238E27FC236}">
                <a16:creationId xmlns:a16="http://schemas.microsoft.com/office/drawing/2014/main" id="{455C719C-60E4-4875-9575-AD0FBA462E44}"/>
              </a:ext>
            </a:extLst>
          </p:cNvPr>
          <p:cNvSpPr txBox="1"/>
          <p:nvPr/>
        </p:nvSpPr>
        <p:spPr>
          <a:xfrm>
            <a:off x="5652841" y="3746016"/>
            <a:ext cx="255198" cy="400110"/>
          </a:xfrm>
          <a:prstGeom prst="rect">
            <a:avLst/>
          </a:prstGeom>
          <a:noFill/>
        </p:spPr>
        <p:txBody>
          <a:bodyPr wrap="none" rtlCol="0">
            <a:spAutoFit/>
          </a:bodyPr>
          <a:lstStyle/>
          <a:p>
            <a:r>
              <a:rPr lang="de-DE" sz="2000" b="0" i="1"/>
              <a:t>t</a:t>
            </a:r>
          </a:p>
        </p:txBody>
      </p:sp>
      <p:pic>
        <p:nvPicPr>
          <p:cNvPr id="7" name="Audio 6">
            <a:hlinkClick r:id="" action="ppaction://media"/>
            <a:extLst>
              <a:ext uri="{FF2B5EF4-FFF2-40B4-BE49-F238E27FC236}">
                <a16:creationId xmlns:a16="http://schemas.microsoft.com/office/drawing/2014/main" id="{3736ECE5-1CC6-4020-BD0F-C1D7D157B8F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629532040"/>
      </p:ext>
    </p:extLst>
  </p:cSld>
  <p:clrMapOvr>
    <a:masterClrMapping/>
  </p:clrMapOvr>
  <mc:AlternateContent xmlns:mc="http://schemas.openxmlformats.org/markup-compatibility/2006">
    <mc:Choice xmlns:p14="http://schemas.microsoft.com/office/powerpoint/2010/main" Requires="p14">
      <p:transition spd="slow" p14:dur="2000" advTm="107134"/>
    </mc:Choice>
    <mc:Fallback>
      <p:transition spd="slow" advTm="107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6F534BC-9982-4E27-B563-7E874C122F5F}"/>
              </a:ext>
            </a:extLst>
          </p:cNvPr>
          <p:cNvSpPr>
            <a:spLocks noGrp="1"/>
          </p:cNvSpPr>
          <p:nvPr>
            <p:ph type="sldNum" sz="quarter" idx="10"/>
          </p:nvPr>
        </p:nvSpPr>
        <p:spPr/>
        <p:txBody>
          <a:bodyPr/>
          <a:lstStyle/>
          <a:p>
            <a:fld id="{CE5A282B-6232-4A8B-8BFE-C72C4E4A21A0}" type="slidenum">
              <a:rPr lang="de-DE" smtClean="0"/>
              <a:t>5</a:t>
            </a:fld>
            <a:endParaRPr lang="de-DE"/>
          </a:p>
        </p:txBody>
      </p:sp>
      <p:sp>
        <p:nvSpPr>
          <p:cNvPr id="4" name="Textfeld 3">
            <a:extLst>
              <a:ext uri="{FF2B5EF4-FFF2-40B4-BE49-F238E27FC236}">
                <a16:creationId xmlns:a16="http://schemas.microsoft.com/office/drawing/2014/main" id="{066ED13A-195D-4110-ABC4-CB5BEE06F072}"/>
              </a:ext>
            </a:extLst>
          </p:cNvPr>
          <p:cNvSpPr txBox="1"/>
          <p:nvPr/>
        </p:nvSpPr>
        <p:spPr>
          <a:xfrm>
            <a:off x="434946" y="445539"/>
            <a:ext cx="1832553" cy="830997"/>
          </a:xfrm>
          <a:prstGeom prst="rect">
            <a:avLst/>
          </a:prstGeom>
          <a:noFill/>
        </p:spPr>
        <p:txBody>
          <a:bodyPr wrap="none" rtlCol="0">
            <a:spAutoFit/>
          </a:bodyPr>
          <a:lstStyle/>
          <a:p>
            <a:r>
              <a:rPr lang="de-DE">
                <a:solidFill>
                  <a:srgbClr val="0070C0"/>
                </a:solidFill>
              </a:rPr>
              <a:t>3.1    Lichtquanten</a:t>
            </a:r>
          </a:p>
          <a:p>
            <a:endParaRPr lang="de-DE" b="0"/>
          </a:p>
          <a:p>
            <a:endParaRPr lang="de-DE" b="0"/>
          </a:p>
        </p:txBody>
      </p:sp>
      <p:sp>
        <p:nvSpPr>
          <p:cNvPr id="9" name="Rechteck 7">
            <a:extLst>
              <a:ext uri="{FF2B5EF4-FFF2-40B4-BE49-F238E27FC236}">
                <a16:creationId xmlns:a16="http://schemas.microsoft.com/office/drawing/2014/main" id="{028647F1-D217-4319-A4CB-F74762F5DD61}"/>
              </a:ext>
            </a:extLst>
          </p:cNvPr>
          <p:cNvSpPr>
            <a:spLocks noChangeArrowheads="1"/>
          </p:cNvSpPr>
          <p:nvPr/>
        </p:nvSpPr>
        <p:spPr bwMode="auto">
          <a:xfrm>
            <a:off x="434946" y="3449520"/>
            <a:ext cx="69401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eaLnBrk="1" hangingPunct="1"/>
            <a:r>
              <a:rPr lang="de-DE" altLang="de-DE" sz="1600"/>
              <a:t>Albert Einstein 1951 an Michele Besso:</a:t>
            </a:r>
          </a:p>
          <a:p>
            <a:pPr eaLnBrk="1" hangingPunct="1"/>
            <a:endParaRPr lang="de-DE" altLang="de-DE" sz="800"/>
          </a:p>
          <a:p>
            <a:pPr eaLnBrk="1" hangingPunct="1"/>
            <a:r>
              <a:rPr lang="de-DE" altLang="de-DE" sz="1600"/>
              <a:t>„</a:t>
            </a:r>
            <a:r>
              <a:rPr lang="de-DE" altLang="de-DE" sz="1600" i="1"/>
              <a:t>Die ganzen 50 Jahre bewusster Grübelei haben mich der Antwort der Frage ‚Was sind Lichtquanten‘ nicht näher gebracht. Heute glaubt zwar jeder Lump, er wisse es, aber er täuscht sich...</a:t>
            </a:r>
            <a:r>
              <a:rPr lang="de-DE" altLang="de-DE" sz="1600"/>
              <a:t>“</a:t>
            </a:r>
          </a:p>
        </p:txBody>
      </p:sp>
      <p:pic>
        <p:nvPicPr>
          <p:cNvPr id="11" name="Picture 2" descr="http://www.brainathlete.com/wp-content/uploads/2011/09/199_Michele_Besso__Einstein_mit_Michele_Besso__einem_s1.jpeg">
            <a:extLst>
              <a:ext uri="{FF2B5EF4-FFF2-40B4-BE49-F238E27FC236}">
                <a16:creationId xmlns:a16="http://schemas.microsoft.com/office/drawing/2014/main" id="{5A706592-F7F4-473A-B920-29037F0C28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5657" y="445539"/>
            <a:ext cx="2946627" cy="296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a:extLst>
              <a:ext uri="{FF2B5EF4-FFF2-40B4-BE49-F238E27FC236}">
                <a16:creationId xmlns:a16="http://schemas.microsoft.com/office/drawing/2014/main" id="{9708649A-6B86-4367-9EF8-B48F54F5E5C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1637586060"/>
      </p:ext>
    </p:extLst>
  </p:cSld>
  <p:clrMapOvr>
    <a:masterClrMapping/>
  </p:clrMapOvr>
  <mc:AlternateContent xmlns:mc="http://schemas.openxmlformats.org/markup-compatibility/2006">
    <mc:Choice xmlns:p14="http://schemas.microsoft.com/office/powerpoint/2010/main" Requires="p14">
      <p:transition spd="slow" p14:dur="2000" advTm="38032"/>
    </mc:Choice>
    <mc:Fallback>
      <p:transition spd="slow" advTm="38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DE8FB618-7265-4C99-838F-9388C8814EAA}"/>
              </a:ext>
            </a:extLst>
          </p:cNvPr>
          <p:cNvSpPr>
            <a:spLocks noGrp="1"/>
          </p:cNvSpPr>
          <p:nvPr>
            <p:ph type="sldNum" sz="quarter" idx="11"/>
          </p:nvPr>
        </p:nvSpPr>
        <p:spPr/>
        <p:txBody>
          <a:bodyPr/>
          <a:lstStyle/>
          <a:p>
            <a:pPr>
              <a:defRPr/>
            </a:pPr>
            <a:fld id="{EE4E8986-E2CD-4FC7-AA50-691CFD4929B6}" type="slidenum">
              <a:rPr lang="de-DE" altLang="de-DE" smtClean="0"/>
              <a:pPr>
                <a:defRPr/>
              </a:pPr>
              <a:t>50</a:t>
            </a:fld>
            <a:endParaRPr lang="de-DE" altLang="de-DE"/>
          </a:p>
        </p:txBody>
      </p:sp>
      <p:pic>
        <p:nvPicPr>
          <p:cNvPr id="4" name="Grafik 3">
            <a:extLst>
              <a:ext uri="{FF2B5EF4-FFF2-40B4-BE49-F238E27FC236}">
                <a16:creationId xmlns:a16="http://schemas.microsoft.com/office/drawing/2014/main" id="{1C847ADC-0C60-4DC6-AC7E-D14BEB09E23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6717" y="3631093"/>
            <a:ext cx="4312839" cy="3164802"/>
          </a:xfrm>
          <a:prstGeom prst="rect">
            <a:avLst/>
          </a:prstGeom>
        </p:spPr>
      </p:pic>
      <p:pic>
        <p:nvPicPr>
          <p:cNvPr id="5" name="Grafik 4">
            <a:extLst>
              <a:ext uri="{FF2B5EF4-FFF2-40B4-BE49-F238E27FC236}">
                <a16:creationId xmlns:a16="http://schemas.microsoft.com/office/drawing/2014/main" id="{607BE9D2-806F-467B-A2DA-7C8D7F107614}"/>
              </a:ext>
            </a:extLst>
          </p:cNvPr>
          <p:cNvPicPr>
            <a:picLocks noChangeAspect="1"/>
          </p:cNvPicPr>
          <p:nvPr/>
        </p:nvPicPr>
        <p:blipFill>
          <a:blip r:embed="rId5"/>
          <a:stretch>
            <a:fillRect/>
          </a:stretch>
        </p:blipFill>
        <p:spPr>
          <a:xfrm>
            <a:off x="81643" y="405924"/>
            <a:ext cx="4446814" cy="3174531"/>
          </a:xfrm>
          <a:prstGeom prst="rect">
            <a:avLst/>
          </a:prstGeom>
        </p:spPr>
      </p:pic>
      <p:pic>
        <p:nvPicPr>
          <p:cNvPr id="3" name="Audio 2">
            <a:hlinkClick r:id="" action="ppaction://media"/>
            <a:extLst>
              <a:ext uri="{FF2B5EF4-FFF2-40B4-BE49-F238E27FC236}">
                <a16:creationId xmlns:a16="http://schemas.microsoft.com/office/drawing/2014/main" id="{E0D1C907-95E5-4C2C-B33E-D3F6E1F1B60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909738813"/>
      </p:ext>
    </p:extLst>
  </p:cSld>
  <p:clrMapOvr>
    <a:masterClrMapping/>
  </p:clrMapOvr>
  <mc:AlternateContent xmlns:mc="http://schemas.openxmlformats.org/markup-compatibility/2006">
    <mc:Choice xmlns:p14="http://schemas.microsoft.com/office/powerpoint/2010/main" Requires="p14">
      <p:transition spd="slow" p14:dur="2000" advTm="28496"/>
    </mc:Choice>
    <mc:Fallback>
      <p:transition spd="slow" advTm="28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596646C9-6622-4440-9630-C794B23D42C4}"/>
              </a:ext>
            </a:extLst>
          </p:cNvPr>
          <p:cNvSpPr>
            <a:spLocks noGrp="1"/>
          </p:cNvSpPr>
          <p:nvPr>
            <p:ph type="sldNum" sz="quarter" idx="11"/>
          </p:nvPr>
        </p:nvSpPr>
        <p:spPr/>
        <p:txBody>
          <a:bodyPr/>
          <a:lstStyle/>
          <a:p>
            <a:pPr>
              <a:defRPr/>
            </a:pPr>
            <a:fld id="{EE4E8986-E2CD-4FC7-AA50-691CFD4929B6}" type="slidenum">
              <a:rPr lang="de-DE" altLang="de-DE" smtClean="0"/>
              <a:pPr>
                <a:defRPr/>
              </a:pPr>
              <a:t>51</a:t>
            </a:fld>
            <a:endParaRPr lang="de-DE" altLang="de-DE"/>
          </a:p>
        </p:txBody>
      </p:sp>
      <p:sp>
        <p:nvSpPr>
          <p:cNvPr id="5" name="Textfeld 4">
            <a:extLst>
              <a:ext uri="{FF2B5EF4-FFF2-40B4-BE49-F238E27FC236}">
                <a16:creationId xmlns:a16="http://schemas.microsoft.com/office/drawing/2014/main" id="{BEF323D0-9F57-4372-BFFF-AC94B73C9E26}"/>
              </a:ext>
            </a:extLst>
          </p:cNvPr>
          <p:cNvSpPr txBox="1"/>
          <p:nvPr/>
        </p:nvSpPr>
        <p:spPr>
          <a:xfrm>
            <a:off x="734304" y="810214"/>
            <a:ext cx="4276235" cy="3908762"/>
          </a:xfrm>
          <a:prstGeom prst="rect">
            <a:avLst/>
          </a:prstGeom>
          <a:noFill/>
        </p:spPr>
        <p:txBody>
          <a:bodyPr wrap="none" rtlCol="0">
            <a:spAutoFit/>
          </a:bodyPr>
          <a:lstStyle/>
          <a:p>
            <a:r>
              <a:rPr lang="de-DE">
                <a:solidFill>
                  <a:srgbClr val="0070C0"/>
                </a:solidFill>
              </a:rPr>
              <a:t>3. Quantenmechanik</a:t>
            </a:r>
          </a:p>
          <a:p>
            <a:endParaRPr lang="de-DE" sz="800">
              <a:solidFill>
                <a:srgbClr val="009900"/>
              </a:solidFill>
            </a:endParaRPr>
          </a:p>
          <a:p>
            <a:r>
              <a:rPr lang="de-DE">
                <a:solidFill>
                  <a:srgbClr val="009900"/>
                </a:solidFill>
              </a:rPr>
              <a:t>3.1    Lichtquanten</a:t>
            </a:r>
          </a:p>
          <a:p>
            <a:r>
              <a:rPr lang="de-DE" b="0">
                <a:solidFill>
                  <a:srgbClr val="009900"/>
                </a:solidFill>
              </a:rPr>
              <a:t>3.1.1  Strahlung des schwarzen Körpers</a:t>
            </a:r>
          </a:p>
          <a:p>
            <a:r>
              <a:rPr lang="de-DE" b="0">
                <a:solidFill>
                  <a:srgbClr val="009900"/>
                </a:solidFill>
              </a:rPr>
              <a:t>3.1.2  Der photoelektrische Effekt</a:t>
            </a:r>
          </a:p>
          <a:p>
            <a:r>
              <a:rPr lang="de-DE" b="0">
                <a:solidFill>
                  <a:srgbClr val="009900"/>
                </a:solidFill>
              </a:rPr>
              <a:t>3.1.3  Eigenschaften des Photons</a:t>
            </a:r>
          </a:p>
          <a:p>
            <a:r>
              <a:rPr lang="de-DE" b="0"/>
              <a:t>3.1.4  Comptonstreuung</a:t>
            </a:r>
          </a:p>
          <a:p>
            <a:r>
              <a:rPr lang="de-DE" b="0"/>
              <a:t>3.1.5  Wechselwirkung von Photonen mit Materie</a:t>
            </a:r>
          </a:p>
          <a:p>
            <a:r>
              <a:rPr lang="de-DE"/>
              <a:t>3.2    Der Welle-Teilchen-Dualismus</a:t>
            </a:r>
          </a:p>
          <a:p>
            <a:r>
              <a:rPr lang="de-DE"/>
              <a:t>3.3    Atome</a:t>
            </a:r>
          </a:p>
          <a:p>
            <a:r>
              <a:rPr lang="de-DE"/>
              <a:t>3.4    Die Schrödingergleichung</a:t>
            </a:r>
          </a:p>
          <a:p>
            <a:r>
              <a:rPr lang="de-DE"/>
              <a:t>3.5    Das Wasserstoffatom</a:t>
            </a:r>
          </a:p>
          <a:p>
            <a:r>
              <a:rPr lang="de-DE"/>
              <a:t>3.6    Wellenfunktion für mehrere Teilchen</a:t>
            </a:r>
          </a:p>
          <a:p>
            <a:r>
              <a:rPr lang="de-DE"/>
              <a:t>3.7    Angeregte Atome</a:t>
            </a:r>
          </a:p>
          <a:p>
            <a:r>
              <a:rPr lang="de-DE"/>
              <a:t>3.8    Mehratomige Systeme</a:t>
            </a:r>
          </a:p>
          <a:p>
            <a:r>
              <a:rPr lang="de-DE"/>
              <a:t>3.9    Atomkerne und Elementarteilchen</a:t>
            </a:r>
          </a:p>
        </p:txBody>
      </p:sp>
      <p:pic>
        <p:nvPicPr>
          <p:cNvPr id="4" name="Audio 3">
            <a:hlinkClick r:id="" action="ppaction://media"/>
            <a:extLst>
              <a:ext uri="{FF2B5EF4-FFF2-40B4-BE49-F238E27FC236}">
                <a16:creationId xmlns:a16="http://schemas.microsoft.com/office/drawing/2014/main" id="{B8D3455A-8310-4679-8A03-B9C7B1A115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419154949"/>
      </p:ext>
    </p:extLst>
  </p:cSld>
  <p:clrMapOvr>
    <a:masterClrMapping/>
  </p:clrMapOvr>
  <mc:AlternateContent xmlns:mc="http://schemas.openxmlformats.org/markup-compatibility/2006">
    <mc:Choice xmlns:p14="http://schemas.microsoft.com/office/powerpoint/2010/main" Requires="p14">
      <p:transition spd="slow" p14:dur="2000" advTm="49136"/>
    </mc:Choice>
    <mc:Fallback>
      <p:transition spd="slow" advTm="49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06F534BC-9982-4E27-B563-7E874C122F5F}"/>
              </a:ext>
            </a:extLst>
          </p:cNvPr>
          <p:cNvSpPr>
            <a:spLocks noGrp="1"/>
          </p:cNvSpPr>
          <p:nvPr>
            <p:ph type="sldNum" sz="quarter" idx="10"/>
          </p:nvPr>
        </p:nvSpPr>
        <p:spPr/>
        <p:txBody>
          <a:bodyPr/>
          <a:lstStyle/>
          <a:p>
            <a:fld id="{CE5A282B-6232-4A8B-8BFE-C72C4E4A21A0}" type="slidenum">
              <a:rPr lang="de-DE" smtClean="0"/>
              <a:t>6</a:t>
            </a:fld>
            <a:endParaRPr lang="de-DE"/>
          </a:p>
        </p:txBody>
      </p:sp>
      <p:sp>
        <p:nvSpPr>
          <p:cNvPr id="4" name="Textfeld 3">
            <a:extLst>
              <a:ext uri="{FF2B5EF4-FFF2-40B4-BE49-F238E27FC236}">
                <a16:creationId xmlns:a16="http://schemas.microsoft.com/office/drawing/2014/main" id="{066ED13A-195D-4110-ABC4-CB5BEE06F072}"/>
              </a:ext>
            </a:extLst>
          </p:cNvPr>
          <p:cNvSpPr txBox="1"/>
          <p:nvPr/>
        </p:nvSpPr>
        <p:spPr>
          <a:xfrm>
            <a:off x="434946" y="445539"/>
            <a:ext cx="7167347" cy="2185214"/>
          </a:xfrm>
          <a:prstGeom prst="rect">
            <a:avLst/>
          </a:prstGeom>
          <a:noFill/>
        </p:spPr>
        <p:txBody>
          <a:bodyPr wrap="none" rtlCol="0">
            <a:spAutoFit/>
          </a:bodyPr>
          <a:lstStyle/>
          <a:p>
            <a:r>
              <a:rPr lang="de-DE">
                <a:solidFill>
                  <a:srgbClr val="0070C0"/>
                </a:solidFill>
              </a:rPr>
              <a:t>3.1    Lichtquanten</a:t>
            </a:r>
          </a:p>
          <a:p>
            <a:r>
              <a:rPr lang="de-DE">
                <a:solidFill>
                  <a:srgbClr val="0070C0"/>
                </a:solidFill>
              </a:rPr>
              <a:t>3.1.1  Strahlung des schwarzen Körpers</a:t>
            </a:r>
          </a:p>
          <a:p>
            <a:endParaRPr lang="de-DE" sz="800" b="0"/>
          </a:p>
          <a:p>
            <a:r>
              <a:rPr lang="de-DE" b="0"/>
              <a:t>Historischer Ausgangspunkt der Quantenmechanik: Erklärung des Spektrums eines</a:t>
            </a:r>
          </a:p>
          <a:p>
            <a:r>
              <a:rPr lang="de-DE" b="0"/>
              <a:t>"schwarzen Körpers", d.h. einer ideal absorbierenden und emittierenden thermischen</a:t>
            </a:r>
          </a:p>
          <a:p>
            <a:r>
              <a:rPr lang="de-DE" b="0"/>
              <a:t>Strahlungsquelle, üblicherweise durch einen heizbaren Hohlraum mit einer Öffnung </a:t>
            </a:r>
          </a:p>
          <a:p>
            <a:r>
              <a:rPr lang="de-DE" b="0"/>
              <a:t>realisiert (daher auch "Hohlraumstrahlung").</a:t>
            </a:r>
          </a:p>
          <a:p>
            <a:endParaRPr lang="de-DE" b="0"/>
          </a:p>
          <a:p>
            <a:endParaRPr lang="de-DE" b="0"/>
          </a:p>
        </p:txBody>
      </p:sp>
      <p:pic>
        <p:nvPicPr>
          <p:cNvPr id="5" name="Picture 11" descr="http://web.utanet.at/haukepet/Atomphysik/quanten/bilder/strahler.jpg">
            <a:extLst>
              <a:ext uri="{FF2B5EF4-FFF2-40B4-BE49-F238E27FC236}">
                <a16:creationId xmlns:a16="http://schemas.microsoft.com/office/drawing/2014/main" id="{BCA101C3-DBB8-4541-8A2E-0D51C8F46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5569" y="2299835"/>
            <a:ext cx="2159000"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http://www.ptb.de/cms/uploads/RTEmagicC_0485dfb1d3.png.png">
            <a:extLst>
              <a:ext uri="{FF2B5EF4-FFF2-40B4-BE49-F238E27FC236}">
                <a16:creationId xmlns:a16="http://schemas.microsoft.com/office/drawing/2014/main" id="{BA5D5082-BD76-4174-B5D8-2C4053CB56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7859" y="2304597"/>
            <a:ext cx="1206500"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feld 7">
            <a:extLst>
              <a:ext uri="{FF2B5EF4-FFF2-40B4-BE49-F238E27FC236}">
                <a16:creationId xmlns:a16="http://schemas.microsoft.com/office/drawing/2014/main" id="{4C0535FF-6047-4C32-93DF-9A502E345ADE}"/>
              </a:ext>
            </a:extLst>
          </p:cNvPr>
          <p:cNvSpPr txBox="1">
            <a:spLocks noChangeArrowheads="1"/>
          </p:cNvSpPr>
          <p:nvPr/>
        </p:nvSpPr>
        <p:spPr bwMode="auto">
          <a:xfrm>
            <a:off x="6818413" y="3912735"/>
            <a:ext cx="11657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Otto Lummer</a:t>
            </a:r>
          </a:p>
          <a:p>
            <a:pPr algn="ctr" eaLnBrk="1" hangingPunct="1"/>
            <a:r>
              <a:rPr lang="de-DE" altLang="de-DE" sz="1400" b="0"/>
              <a:t>(1860-1925)</a:t>
            </a:r>
          </a:p>
        </p:txBody>
      </p:sp>
      <p:pic>
        <p:nvPicPr>
          <p:cNvPr id="8" name="Picture 4" descr="http://momentum-magazin.de/de/files/2012/09/PTR_Observatorium_1891.jpg">
            <a:extLst>
              <a:ext uri="{FF2B5EF4-FFF2-40B4-BE49-F238E27FC236}">
                <a16:creationId xmlns:a16="http://schemas.microsoft.com/office/drawing/2014/main" id="{BCB93E2F-0273-49E6-A24B-5AA516CFEA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21650" y="2294394"/>
            <a:ext cx="2115037" cy="161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feld 9">
            <a:extLst>
              <a:ext uri="{FF2B5EF4-FFF2-40B4-BE49-F238E27FC236}">
                <a16:creationId xmlns:a16="http://schemas.microsoft.com/office/drawing/2014/main" id="{B919167E-47F0-4529-A330-FE3745711B17}"/>
              </a:ext>
            </a:extLst>
          </p:cNvPr>
          <p:cNvSpPr txBox="1"/>
          <p:nvPr/>
        </p:nvSpPr>
        <p:spPr>
          <a:xfrm>
            <a:off x="2264231" y="3920672"/>
            <a:ext cx="2953053" cy="523220"/>
          </a:xfrm>
          <a:prstGeom prst="rect">
            <a:avLst/>
          </a:prstGeom>
          <a:noFill/>
        </p:spPr>
        <p:txBody>
          <a:bodyPr wrap="none" rtlCol="0">
            <a:spAutoFit/>
          </a:bodyPr>
          <a:lstStyle/>
          <a:p>
            <a:r>
              <a:rPr lang="de-DE" sz="1400" b="0"/>
              <a:t>Hohlraumstrahler an der Physikalisch-</a:t>
            </a:r>
          </a:p>
          <a:p>
            <a:r>
              <a:rPr lang="de-DE" sz="1400" b="0"/>
              <a:t>Technischen Reichsanstalt in Berlin</a:t>
            </a:r>
          </a:p>
        </p:txBody>
      </p:sp>
      <p:pic>
        <p:nvPicPr>
          <p:cNvPr id="3" name="Audio 2">
            <a:hlinkClick r:id="" action="ppaction://media"/>
            <a:extLst>
              <a:ext uri="{FF2B5EF4-FFF2-40B4-BE49-F238E27FC236}">
                <a16:creationId xmlns:a16="http://schemas.microsoft.com/office/drawing/2014/main" id="{3D11587C-8292-488B-9A4D-F838525F5A3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4711204"/>
      </p:ext>
    </p:extLst>
  </p:cSld>
  <p:clrMapOvr>
    <a:masterClrMapping/>
  </p:clrMapOvr>
  <mc:AlternateContent xmlns:mc="http://schemas.openxmlformats.org/markup-compatibility/2006">
    <mc:Choice xmlns:p14="http://schemas.microsoft.com/office/powerpoint/2010/main" Requires="p14">
      <p:transition spd="slow" p14:dur="2000" advTm="145232"/>
    </mc:Choice>
    <mc:Fallback>
      <p:transition spd="slow" advTm="145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File:NSRW Spectroscope1.png">
            <a:extLst>
              <a:ext uri="{FF2B5EF4-FFF2-40B4-BE49-F238E27FC236}">
                <a16:creationId xmlns:a16="http://schemas.microsoft.com/office/drawing/2014/main" id="{A8C217C1-5673-4EE1-A3F2-F1F4958912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3780" y="4292465"/>
            <a:ext cx="360045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http://www.otto-lummer.de/bilder/quantentheorie/Messergebnisse_Lummer-Pringsheim.jpg">
            <a:extLst>
              <a:ext uri="{FF2B5EF4-FFF2-40B4-BE49-F238E27FC236}">
                <a16:creationId xmlns:a16="http://schemas.microsoft.com/office/drawing/2014/main" id="{B7FFA632-B702-447D-9943-2335F84380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27" y="2304597"/>
            <a:ext cx="2327226" cy="447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liennummernplatzhalter 1">
            <a:extLst>
              <a:ext uri="{FF2B5EF4-FFF2-40B4-BE49-F238E27FC236}">
                <a16:creationId xmlns:a16="http://schemas.microsoft.com/office/drawing/2014/main" id="{06F534BC-9982-4E27-B563-7E874C122F5F}"/>
              </a:ext>
            </a:extLst>
          </p:cNvPr>
          <p:cNvSpPr>
            <a:spLocks noGrp="1"/>
          </p:cNvSpPr>
          <p:nvPr>
            <p:ph type="sldNum" sz="quarter" idx="10"/>
          </p:nvPr>
        </p:nvSpPr>
        <p:spPr/>
        <p:txBody>
          <a:bodyPr/>
          <a:lstStyle/>
          <a:p>
            <a:fld id="{CE5A282B-6232-4A8B-8BFE-C72C4E4A21A0}" type="slidenum">
              <a:rPr lang="de-DE" smtClean="0"/>
              <a:t>7</a:t>
            </a:fld>
            <a:endParaRPr lang="de-DE"/>
          </a:p>
        </p:txBody>
      </p:sp>
      <p:sp>
        <p:nvSpPr>
          <p:cNvPr id="4" name="Textfeld 3">
            <a:extLst>
              <a:ext uri="{FF2B5EF4-FFF2-40B4-BE49-F238E27FC236}">
                <a16:creationId xmlns:a16="http://schemas.microsoft.com/office/drawing/2014/main" id="{066ED13A-195D-4110-ABC4-CB5BEE06F072}"/>
              </a:ext>
            </a:extLst>
          </p:cNvPr>
          <p:cNvSpPr txBox="1"/>
          <p:nvPr/>
        </p:nvSpPr>
        <p:spPr>
          <a:xfrm>
            <a:off x="434946" y="445539"/>
            <a:ext cx="7167347" cy="2185214"/>
          </a:xfrm>
          <a:prstGeom prst="rect">
            <a:avLst/>
          </a:prstGeom>
          <a:noFill/>
        </p:spPr>
        <p:txBody>
          <a:bodyPr wrap="none" rtlCol="0">
            <a:spAutoFit/>
          </a:bodyPr>
          <a:lstStyle/>
          <a:p>
            <a:r>
              <a:rPr lang="de-DE">
                <a:solidFill>
                  <a:srgbClr val="0070C0"/>
                </a:solidFill>
              </a:rPr>
              <a:t>3.1    Lichtquanten</a:t>
            </a:r>
          </a:p>
          <a:p>
            <a:r>
              <a:rPr lang="de-DE">
                <a:solidFill>
                  <a:srgbClr val="0070C0"/>
                </a:solidFill>
              </a:rPr>
              <a:t>3.1.1  Strahlung des schwarzen Körpers</a:t>
            </a:r>
          </a:p>
          <a:p>
            <a:endParaRPr lang="de-DE" sz="800" b="0"/>
          </a:p>
          <a:p>
            <a:r>
              <a:rPr lang="de-DE" b="0"/>
              <a:t>Historischer Ausgangspunkt der Quantenmechanik: Erklärung des Spektrums eines</a:t>
            </a:r>
          </a:p>
          <a:p>
            <a:r>
              <a:rPr lang="de-DE" b="0"/>
              <a:t>"schwarzen Körpers", d.h. einer ideal absorbierenden und emittierenden thermischen</a:t>
            </a:r>
          </a:p>
          <a:p>
            <a:r>
              <a:rPr lang="de-DE" b="0"/>
              <a:t>Strahlungsquelle, üblicherweise durch einen heizbaren Hohlraum mit einer Öffnung </a:t>
            </a:r>
          </a:p>
          <a:p>
            <a:r>
              <a:rPr lang="de-DE" b="0"/>
              <a:t>realisiert (daher auch "Hohlraumstrahlung").</a:t>
            </a:r>
          </a:p>
          <a:p>
            <a:endParaRPr lang="de-DE" b="0"/>
          </a:p>
          <a:p>
            <a:endParaRPr lang="de-DE" b="0"/>
          </a:p>
        </p:txBody>
      </p:sp>
      <p:pic>
        <p:nvPicPr>
          <p:cNvPr id="5" name="Picture 11" descr="http://web.utanet.at/haukepet/Atomphysik/quanten/bilder/strahler.jpg">
            <a:extLst>
              <a:ext uri="{FF2B5EF4-FFF2-40B4-BE49-F238E27FC236}">
                <a16:creationId xmlns:a16="http://schemas.microsoft.com/office/drawing/2014/main" id="{BCA101C3-DBB8-4541-8A2E-0D51C8F466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5569" y="2299835"/>
            <a:ext cx="2159000" cy="162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http://www.ptb.de/cms/uploads/RTEmagicC_0485dfb1d3.png.png">
            <a:extLst>
              <a:ext uri="{FF2B5EF4-FFF2-40B4-BE49-F238E27FC236}">
                <a16:creationId xmlns:a16="http://schemas.microsoft.com/office/drawing/2014/main" id="{BA5D5082-BD76-4174-B5D8-2C4053CB56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17859" y="2304597"/>
            <a:ext cx="1206500"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feld 7">
            <a:extLst>
              <a:ext uri="{FF2B5EF4-FFF2-40B4-BE49-F238E27FC236}">
                <a16:creationId xmlns:a16="http://schemas.microsoft.com/office/drawing/2014/main" id="{4C0535FF-6047-4C32-93DF-9A502E345ADE}"/>
              </a:ext>
            </a:extLst>
          </p:cNvPr>
          <p:cNvSpPr txBox="1">
            <a:spLocks noChangeArrowheads="1"/>
          </p:cNvSpPr>
          <p:nvPr/>
        </p:nvSpPr>
        <p:spPr bwMode="auto">
          <a:xfrm>
            <a:off x="6818413" y="3912735"/>
            <a:ext cx="11657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200">
                <a:solidFill>
                  <a:schemeClr val="tx1"/>
                </a:solidFill>
                <a:latin typeface="Times New Roman" panose="02020603050405020304" pitchFamily="18" charset="0"/>
                <a:cs typeface="Arial" panose="020B0604020202020204" pitchFamily="34" charset="0"/>
              </a:defRPr>
            </a:lvl1pPr>
            <a:lvl2pPr marL="742950" indent="-285750" eaLnBrk="0" hangingPunct="0">
              <a:defRPr sz="1200">
                <a:solidFill>
                  <a:schemeClr val="tx1"/>
                </a:solidFill>
                <a:latin typeface="Times New Roman" panose="02020603050405020304" pitchFamily="18" charset="0"/>
                <a:cs typeface="Arial" panose="020B0604020202020204" pitchFamily="34" charset="0"/>
              </a:defRPr>
            </a:lvl2pPr>
            <a:lvl3pPr marL="1143000" indent="-228600" eaLnBrk="0" hangingPunct="0">
              <a:defRPr sz="1200">
                <a:solidFill>
                  <a:schemeClr val="tx1"/>
                </a:solidFill>
                <a:latin typeface="Times New Roman" panose="02020603050405020304" pitchFamily="18" charset="0"/>
                <a:cs typeface="Arial" panose="020B0604020202020204" pitchFamily="34" charset="0"/>
              </a:defRPr>
            </a:lvl3pPr>
            <a:lvl4pPr marL="1600200" indent="-228600" eaLnBrk="0" hangingPunct="0">
              <a:defRPr sz="1200">
                <a:solidFill>
                  <a:schemeClr val="tx1"/>
                </a:solidFill>
                <a:latin typeface="Times New Roman" panose="02020603050405020304" pitchFamily="18" charset="0"/>
                <a:cs typeface="Arial" panose="020B0604020202020204" pitchFamily="34" charset="0"/>
              </a:defRPr>
            </a:lvl4pPr>
            <a:lvl5pPr marL="2057400" indent="-228600" eaLnBrk="0" hangingPunct="0">
              <a:defRPr sz="1200">
                <a:solidFill>
                  <a:schemeClr val="tx1"/>
                </a:solidFill>
                <a:latin typeface="Times New Roman" panose="02020603050405020304" pitchFamily="18" charset="0"/>
                <a:cs typeface="Arial" panose="020B0604020202020204" pitchFamily="34" charset="0"/>
              </a:defRPr>
            </a:lvl5pPr>
            <a:lvl6pPr marL="25146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6pPr>
            <a:lvl7pPr marL="29718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7pPr>
            <a:lvl8pPr marL="34290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8pPr>
            <a:lvl9pPr marL="3886200" indent="-228600" eaLnBrk="0" fontAlgn="base" hangingPunct="0">
              <a:spcBef>
                <a:spcPct val="0"/>
              </a:spcBef>
              <a:spcAft>
                <a:spcPct val="0"/>
              </a:spcAft>
              <a:defRPr sz="1200">
                <a:solidFill>
                  <a:schemeClr val="tx1"/>
                </a:solidFill>
                <a:latin typeface="Times New Roman" panose="02020603050405020304" pitchFamily="18" charset="0"/>
                <a:cs typeface="Arial" panose="020B0604020202020204" pitchFamily="34" charset="0"/>
              </a:defRPr>
            </a:lvl9pPr>
          </a:lstStyle>
          <a:p>
            <a:pPr algn="ctr" eaLnBrk="1" hangingPunct="1"/>
            <a:r>
              <a:rPr lang="de-DE" altLang="de-DE" sz="1400" b="0"/>
              <a:t>Otto Lummer</a:t>
            </a:r>
          </a:p>
          <a:p>
            <a:pPr algn="ctr" eaLnBrk="1" hangingPunct="1"/>
            <a:r>
              <a:rPr lang="de-DE" altLang="de-DE" sz="1400" b="0"/>
              <a:t>(1860-1925)</a:t>
            </a:r>
          </a:p>
        </p:txBody>
      </p:sp>
      <p:pic>
        <p:nvPicPr>
          <p:cNvPr id="8" name="Picture 4" descr="http://momentum-magazin.de/de/files/2012/09/PTR_Observatorium_1891.jpg">
            <a:extLst>
              <a:ext uri="{FF2B5EF4-FFF2-40B4-BE49-F238E27FC236}">
                <a16:creationId xmlns:a16="http://schemas.microsoft.com/office/drawing/2014/main" id="{BCB93E2F-0273-49E6-A24B-5AA516CFEA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1650" y="2294394"/>
            <a:ext cx="2115037" cy="161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feld 9">
            <a:extLst>
              <a:ext uri="{FF2B5EF4-FFF2-40B4-BE49-F238E27FC236}">
                <a16:creationId xmlns:a16="http://schemas.microsoft.com/office/drawing/2014/main" id="{B919167E-47F0-4529-A330-FE3745711B17}"/>
              </a:ext>
            </a:extLst>
          </p:cNvPr>
          <p:cNvSpPr txBox="1"/>
          <p:nvPr/>
        </p:nvSpPr>
        <p:spPr>
          <a:xfrm>
            <a:off x="2264231" y="3920672"/>
            <a:ext cx="2953053" cy="523220"/>
          </a:xfrm>
          <a:prstGeom prst="rect">
            <a:avLst/>
          </a:prstGeom>
          <a:noFill/>
        </p:spPr>
        <p:txBody>
          <a:bodyPr wrap="none" rtlCol="0">
            <a:spAutoFit/>
          </a:bodyPr>
          <a:lstStyle/>
          <a:p>
            <a:r>
              <a:rPr lang="de-DE" sz="1400" b="0"/>
              <a:t>Hohlraumstrahler an der Physikalisch-</a:t>
            </a:r>
          </a:p>
          <a:p>
            <a:r>
              <a:rPr lang="de-DE" sz="1400" b="0"/>
              <a:t>Technischen Reichsanstalt in Berlin</a:t>
            </a:r>
          </a:p>
        </p:txBody>
      </p:sp>
      <p:sp>
        <p:nvSpPr>
          <p:cNvPr id="13" name="Textfeld 12">
            <a:extLst>
              <a:ext uri="{FF2B5EF4-FFF2-40B4-BE49-F238E27FC236}">
                <a16:creationId xmlns:a16="http://schemas.microsoft.com/office/drawing/2014/main" id="{4E8C65A1-E0DB-4EC9-89D9-EF991C98B3B5}"/>
              </a:ext>
            </a:extLst>
          </p:cNvPr>
          <p:cNvSpPr txBox="1"/>
          <p:nvPr/>
        </p:nvSpPr>
        <p:spPr>
          <a:xfrm>
            <a:off x="2803958" y="5779730"/>
            <a:ext cx="4488729" cy="830997"/>
          </a:xfrm>
          <a:prstGeom prst="rect">
            <a:avLst/>
          </a:prstGeom>
          <a:noFill/>
        </p:spPr>
        <p:txBody>
          <a:bodyPr wrap="none" rtlCol="0">
            <a:spAutoFit/>
          </a:bodyPr>
          <a:lstStyle/>
          <a:p>
            <a:r>
              <a:rPr lang="de-DE" b="0"/>
              <a:t>Das Spektrum eines schwarzen Körpers wurde am</a:t>
            </a:r>
          </a:p>
          <a:p>
            <a:r>
              <a:rPr lang="de-DE" b="0"/>
              <a:t>Ende des 19. Jahrhundert eingehend experimentell</a:t>
            </a:r>
          </a:p>
          <a:p>
            <a:r>
              <a:rPr lang="de-DE" b="0"/>
              <a:t>untersucht (O. Lummer und andere).</a:t>
            </a:r>
          </a:p>
        </p:txBody>
      </p:sp>
      <p:pic>
        <p:nvPicPr>
          <p:cNvPr id="9" name="Audio 8">
            <a:hlinkClick r:id="" action="ppaction://media"/>
            <a:extLst>
              <a:ext uri="{FF2B5EF4-FFF2-40B4-BE49-F238E27FC236}">
                <a16:creationId xmlns:a16="http://schemas.microsoft.com/office/drawing/2014/main" id="{DB79B497-E5A7-4667-89A2-897ABA6225D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2542218705"/>
      </p:ext>
    </p:extLst>
  </p:cSld>
  <p:clrMapOvr>
    <a:masterClrMapping/>
  </p:clrMapOvr>
  <mc:AlternateContent xmlns:mc="http://schemas.openxmlformats.org/markup-compatibility/2006">
    <mc:Choice xmlns:p14="http://schemas.microsoft.com/office/powerpoint/2010/main" Requires="p14">
      <p:transition spd="slow" p14:dur="2000" advTm="55245"/>
    </mc:Choice>
    <mc:Fallback>
      <p:transition spd="slow" advTm="55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D1CEAA1-0157-40DE-9B63-061D98A7380B}"/>
              </a:ext>
            </a:extLst>
          </p:cNvPr>
          <p:cNvSpPr>
            <a:spLocks noGrp="1"/>
          </p:cNvSpPr>
          <p:nvPr>
            <p:ph type="sldNum" sz="quarter" idx="10"/>
          </p:nvPr>
        </p:nvSpPr>
        <p:spPr/>
        <p:txBody>
          <a:bodyPr/>
          <a:lstStyle/>
          <a:p>
            <a:fld id="{CE5A282B-6232-4A8B-8BFE-C72C4E4A21A0}" type="slidenum">
              <a:rPr lang="de-DE" smtClean="0"/>
              <a:t>8</a:t>
            </a:fld>
            <a:endParaRPr lang="de-DE"/>
          </a:p>
        </p:txBody>
      </p:sp>
      <p:sp>
        <p:nvSpPr>
          <p:cNvPr id="3" name="Textfeld 2">
            <a:extLst>
              <a:ext uri="{FF2B5EF4-FFF2-40B4-BE49-F238E27FC236}">
                <a16:creationId xmlns:a16="http://schemas.microsoft.com/office/drawing/2014/main" id="{3EECE646-F37D-4EDA-9C2E-1A01E7298C1C}"/>
              </a:ext>
            </a:extLst>
          </p:cNvPr>
          <p:cNvSpPr txBox="1"/>
          <p:nvPr/>
        </p:nvSpPr>
        <p:spPr>
          <a:xfrm>
            <a:off x="436899" y="555169"/>
            <a:ext cx="5579861" cy="2308324"/>
          </a:xfrm>
          <a:prstGeom prst="rect">
            <a:avLst/>
          </a:prstGeom>
          <a:noFill/>
        </p:spPr>
        <p:txBody>
          <a:bodyPr wrap="none" rtlCol="0">
            <a:spAutoFit/>
          </a:bodyPr>
          <a:lstStyle/>
          <a:p>
            <a:r>
              <a:rPr lang="de-DE"/>
              <a:t>Beispiele für schwarze Strahler</a:t>
            </a:r>
          </a:p>
          <a:p>
            <a:endParaRPr lang="de-DE"/>
          </a:p>
          <a:p>
            <a:r>
              <a:rPr lang="de-DE" b="0"/>
              <a:t>- jeder Körper mit einer Temperatur </a:t>
            </a:r>
            <a:r>
              <a:rPr lang="de-DE" b="0" i="1"/>
              <a:t>T</a:t>
            </a:r>
            <a:r>
              <a:rPr lang="de-DE" b="0"/>
              <a:t> </a:t>
            </a:r>
          </a:p>
          <a:p>
            <a:r>
              <a:rPr lang="de-DE" b="0"/>
              <a:t>  ("Wärmestrahlung", </a:t>
            </a:r>
            <a:r>
              <a:rPr lang="de-DE" b="0" i="1"/>
              <a:t>T</a:t>
            </a:r>
            <a:r>
              <a:rPr lang="de-DE" b="0"/>
              <a:t> = 300 K → Infrarotbereich)</a:t>
            </a:r>
          </a:p>
          <a:p>
            <a:r>
              <a:rPr lang="de-DE" b="0"/>
              <a:t>- glühendes Metall (je nach Temperatur rot, gelb, weiß)</a:t>
            </a:r>
          </a:p>
          <a:p>
            <a:r>
              <a:rPr lang="de-DE" b="0"/>
              <a:t>- Sonne </a:t>
            </a:r>
            <a:r>
              <a:rPr lang="de-DE" b="0" i="1"/>
              <a:t>T</a:t>
            </a:r>
            <a:r>
              <a:rPr lang="de-DE" b="0"/>
              <a:t> ≈ 5900 K, spektrales Maximum</a:t>
            </a:r>
            <a:r>
              <a:rPr lang="de-DE" b="0" i="1">
                <a:latin typeface="Symbol" panose="05050102010706020507" pitchFamily="18" charset="2"/>
              </a:rPr>
              <a:t> l</a:t>
            </a:r>
            <a:r>
              <a:rPr lang="de-DE" b="0" baseline="-25000">
                <a:cs typeface="Times New Roman" panose="02020603050405020304" pitchFamily="18" charset="0"/>
              </a:rPr>
              <a:t>max</a:t>
            </a:r>
            <a:r>
              <a:rPr lang="de-DE" b="0"/>
              <a:t> ≈ 0,5 </a:t>
            </a:r>
            <a:r>
              <a:rPr lang="de-DE" b="0">
                <a:latin typeface="Symbol" panose="05050102010706020507" pitchFamily="18" charset="2"/>
              </a:rPr>
              <a:t>m</a:t>
            </a:r>
            <a:r>
              <a:rPr lang="de-DE" b="0"/>
              <a:t>m</a:t>
            </a:r>
          </a:p>
          <a:p>
            <a:r>
              <a:rPr lang="de-DE" b="0"/>
              <a:t>- kosmischer Strahlungshintergrund </a:t>
            </a:r>
            <a:r>
              <a:rPr lang="de-DE" b="0" i="1"/>
              <a:t>T</a:t>
            </a:r>
            <a:r>
              <a:rPr lang="de-DE" b="0"/>
              <a:t> = 2,725 K, </a:t>
            </a:r>
            <a:r>
              <a:rPr lang="de-DE" b="0" i="1">
                <a:latin typeface="Symbol" panose="05050102010706020507" pitchFamily="18" charset="2"/>
              </a:rPr>
              <a:t>l</a:t>
            </a:r>
            <a:r>
              <a:rPr lang="de-DE" b="0" baseline="-25000">
                <a:cs typeface="Times New Roman" panose="02020603050405020304" pitchFamily="18" charset="0"/>
              </a:rPr>
              <a:t>max</a:t>
            </a:r>
            <a:r>
              <a:rPr lang="de-DE" b="0"/>
              <a:t> ≈ 1063 </a:t>
            </a:r>
            <a:r>
              <a:rPr lang="de-DE" b="0">
                <a:latin typeface="Symbol" panose="05050102010706020507" pitchFamily="18" charset="2"/>
              </a:rPr>
              <a:t>m</a:t>
            </a:r>
            <a:r>
              <a:rPr lang="de-DE" b="0"/>
              <a:t>m</a:t>
            </a:r>
          </a:p>
          <a:p>
            <a:endParaRPr lang="de-DE" b="0"/>
          </a:p>
          <a:p>
            <a:endParaRPr lang="de-DE" b="0"/>
          </a:p>
        </p:txBody>
      </p:sp>
      <p:pic>
        <p:nvPicPr>
          <p:cNvPr id="5" name="Grafik 4">
            <a:extLst>
              <a:ext uri="{FF2B5EF4-FFF2-40B4-BE49-F238E27FC236}">
                <a16:creationId xmlns:a16="http://schemas.microsoft.com/office/drawing/2014/main" id="{B00B6F80-A32B-4CD1-B487-AF5DF2ACA4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212" y="385081"/>
            <a:ext cx="1772560" cy="1329420"/>
          </a:xfrm>
          <a:prstGeom prst="rect">
            <a:avLst/>
          </a:prstGeom>
        </p:spPr>
      </p:pic>
      <p:sp>
        <p:nvSpPr>
          <p:cNvPr id="6" name="Textfeld 5">
            <a:extLst>
              <a:ext uri="{FF2B5EF4-FFF2-40B4-BE49-F238E27FC236}">
                <a16:creationId xmlns:a16="http://schemas.microsoft.com/office/drawing/2014/main" id="{A54F1195-0405-4898-BE63-CA7D6B45C18C}"/>
              </a:ext>
            </a:extLst>
          </p:cNvPr>
          <p:cNvSpPr txBox="1"/>
          <p:nvPr/>
        </p:nvSpPr>
        <p:spPr>
          <a:xfrm>
            <a:off x="6238590" y="1709054"/>
            <a:ext cx="1745991" cy="307777"/>
          </a:xfrm>
          <a:prstGeom prst="rect">
            <a:avLst/>
          </a:prstGeom>
          <a:noFill/>
        </p:spPr>
        <p:txBody>
          <a:bodyPr wrap="none" rtlCol="0">
            <a:spAutoFit/>
          </a:bodyPr>
          <a:lstStyle/>
          <a:p>
            <a:r>
              <a:rPr lang="de-DE" sz="1400" b="0"/>
              <a:t>Wärmebildaufnahme </a:t>
            </a:r>
          </a:p>
        </p:txBody>
      </p:sp>
      <p:pic>
        <p:nvPicPr>
          <p:cNvPr id="7" name="Picture 15" descr="File:Sonne Strahlungsintensitaet.svg">
            <a:extLst>
              <a:ext uri="{FF2B5EF4-FFF2-40B4-BE49-F238E27FC236}">
                <a16:creationId xmlns:a16="http://schemas.microsoft.com/office/drawing/2014/main" id="{1103BA03-63C3-47A7-A200-389C0AB99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2" y="2906004"/>
            <a:ext cx="2857500" cy="159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8">
            <a:extLst>
              <a:ext uri="{FF2B5EF4-FFF2-40B4-BE49-F238E27FC236}">
                <a16:creationId xmlns:a16="http://schemas.microsoft.com/office/drawing/2014/main" id="{85E80860-717F-437A-AED1-86D563CDCD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345" y="4490357"/>
            <a:ext cx="2791969" cy="2233575"/>
          </a:xfrm>
          <a:prstGeom prst="rect">
            <a:avLst/>
          </a:prstGeom>
        </p:spPr>
      </p:pic>
      <p:pic>
        <p:nvPicPr>
          <p:cNvPr id="8" name="Audio 7">
            <a:hlinkClick r:id="" action="ppaction://media"/>
            <a:extLst>
              <a:ext uri="{FF2B5EF4-FFF2-40B4-BE49-F238E27FC236}">
                <a16:creationId xmlns:a16="http://schemas.microsoft.com/office/drawing/2014/main" id="{FEF0D946-6B32-4483-B379-D31AADF238E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1939433303"/>
      </p:ext>
    </p:extLst>
  </p:cSld>
  <p:clrMapOvr>
    <a:masterClrMapping/>
  </p:clrMapOvr>
  <mc:AlternateContent xmlns:mc="http://schemas.openxmlformats.org/markup-compatibility/2006">
    <mc:Choice xmlns:p14="http://schemas.microsoft.com/office/powerpoint/2010/main" Requires="p14">
      <p:transition spd="slow" p14:dur="2000" advTm="130201"/>
    </mc:Choice>
    <mc:Fallback>
      <p:transition spd="slow" advTm="130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nummernplatzhalter 1">
            <a:extLst>
              <a:ext uri="{FF2B5EF4-FFF2-40B4-BE49-F238E27FC236}">
                <a16:creationId xmlns:a16="http://schemas.microsoft.com/office/drawing/2014/main" id="{3D1CEAA1-0157-40DE-9B63-061D98A7380B}"/>
              </a:ext>
            </a:extLst>
          </p:cNvPr>
          <p:cNvSpPr>
            <a:spLocks noGrp="1"/>
          </p:cNvSpPr>
          <p:nvPr>
            <p:ph type="sldNum" sz="quarter" idx="10"/>
          </p:nvPr>
        </p:nvSpPr>
        <p:spPr/>
        <p:txBody>
          <a:bodyPr/>
          <a:lstStyle/>
          <a:p>
            <a:fld id="{CE5A282B-6232-4A8B-8BFE-C72C4E4A21A0}" type="slidenum">
              <a:rPr lang="de-DE" smtClean="0"/>
              <a:t>9</a:t>
            </a:fld>
            <a:endParaRPr lang="de-DE"/>
          </a:p>
        </p:txBody>
      </p:sp>
      <p:sp>
        <p:nvSpPr>
          <p:cNvPr id="3" name="Textfeld 2">
            <a:extLst>
              <a:ext uri="{FF2B5EF4-FFF2-40B4-BE49-F238E27FC236}">
                <a16:creationId xmlns:a16="http://schemas.microsoft.com/office/drawing/2014/main" id="{3EECE646-F37D-4EDA-9C2E-1A01E7298C1C}"/>
              </a:ext>
            </a:extLst>
          </p:cNvPr>
          <p:cNvSpPr txBox="1"/>
          <p:nvPr/>
        </p:nvSpPr>
        <p:spPr>
          <a:xfrm>
            <a:off x="436899" y="555169"/>
            <a:ext cx="5579861" cy="2308324"/>
          </a:xfrm>
          <a:prstGeom prst="rect">
            <a:avLst/>
          </a:prstGeom>
          <a:noFill/>
        </p:spPr>
        <p:txBody>
          <a:bodyPr wrap="none" rtlCol="0">
            <a:spAutoFit/>
          </a:bodyPr>
          <a:lstStyle/>
          <a:p>
            <a:r>
              <a:rPr lang="de-DE"/>
              <a:t>Beispiele für schwarze Strahler</a:t>
            </a:r>
          </a:p>
          <a:p>
            <a:endParaRPr lang="de-DE"/>
          </a:p>
          <a:p>
            <a:r>
              <a:rPr lang="de-DE" b="0"/>
              <a:t>- jeder Körper mit einer Temperatur </a:t>
            </a:r>
            <a:r>
              <a:rPr lang="de-DE" b="0" i="1"/>
              <a:t>T</a:t>
            </a:r>
            <a:r>
              <a:rPr lang="de-DE" b="0"/>
              <a:t> </a:t>
            </a:r>
          </a:p>
          <a:p>
            <a:r>
              <a:rPr lang="de-DE" b="0"/>
              <a:t>  ("Wärmestrahlung", </a:t>
            </a:r>
            <a:r>
              <a:rPr lang="de-DE" b="0" i="1"/>
              <a:t>T</a:t>
            </a:r>
            <a:r>
              <a:rPr lang="de-DE" b="0"/>
              <a:t> = 300 K → Infrarotbereich)</a:t>
            </a:r>
          </a:p>
          <a:p>
            <a:r>
              <a:rPr lang="de-DE" b="0"/>
              <a:t>- glühendes Metall (je nach Temperatur rot, gelb, weiß)</a:t>
            </a:r>
          </a:p>
          <a:p>
            <a:r>
              <a:rPr lang="de-DE" b="0"/>
              <a:t>- Sonne </a:t>
            </a:r>
            <a:r>
              <a:rPr lang="de-DE" b="0" i="1"/>
              <a:t>T</a:t>
            </a:r>
            <a:r>
              <a:rPr lang="de-DE" b="0"/>
              <a:t> ≈ 5900 K, spektrales Maximum</a:t>
            </a:r>
            <a:r>
              <a:rPr lang="de-DE" b="0" i="1">
                <a:latin typeface="Symbol" panose="05050102010706020507" pitchFamily="18" charset="2"/>
              </a:rPr>
              <a:t> l</a:t>
            </a:r>
            <a:r>
              <a:rPr lang="de-DE" b="0" baseline="-25000">
                <a:cs typeface="Times New Roman" panose="02020603050405020304" pitchFamily="18" charset="0"/>
              </a:rPr>
              <a:t>max</a:t>
            </a:r>
            <a:r>
              <a:rPr lang="de-DE" b="0"/>
              <a:t> ≈ 0,5 </a:t>
            </a:r>
            <a:r>
              <a:rPr lang="de-DE" b="0">
                <a:latin typeface="Symbol" panose="05050102010706020507" pitchFamily="18" charset="2"/>
              </a:rPr>
              <a:t>m</a:t>
            </a:r>
            <a:r>
              <a:rPr lang="de-DE" b="0"/>
              <a:t>m</a:t>
            </a:r>
          </a:p>
          <a:p>
            <a:r>
              <a:rPr lang="de-DE" b="0"/>
              <a:t>- kosmischer Strahlungshintergrund </a:t>
            </a:r>
            <a:r>
              <a:rPr lang="de-DE" b="0" i="1"/>
              <a:t>T</a:t>
            </a:r>
            <a:r>
              <a:rPr lang="de-DE" b="0"/>
              <a:t> = 2,725 K, </a:t>
            </a:r>
            <a:r>
              <a:rPr lang="de-DE" b="0" i="1">
                <a:latin typeface="Symbol" panose="05050102010706020507" pitchFamily="18" charset="2"/>
              </a:rPr>
              <a:t>l</a:t>
            </a:r>
            <a:r>
              <a:rPr lang="de-DE" b="0" baseline="-25000">
                <a:cs typeface="Times New Roman" panose="02020603050405020304" pitchFamily="18" charset="0"/>
              </a:rPr>
              <a:t>max</a:t>
            </a:r>
            <a:r>
              <a:rPr lang="de-DE" b="0"/>
              <a:t> ≈ 1063 </a:t>
            </a:r>
            <a:r>
              <a:rPr lang="de-DE" b="0">
                <a:latin typeface="Symbol" panose="05050102010706020507" pitchFamily="18" charset="2"/>
              </a:rPr>
              <a:t>m</a:t>
            </a:r>
            <a:r>
              <a:rPr lang="de-DE" b="0"/>
              <a:t>m</a:t>
            </a:r>
          </a:p>
          <a:p>
            <a:endParaRPr lang="de-DE" b="0"/>
          </a:p>
          <a:p>
            <a:endParaRPr lang="de-DE" b="0"/>
          </a:p>
        </p:txBody>
      </p:sp>
      <p:pic>
        <p:nvPicPr>
          <p:cNvPr id="5" name="Grafik 4">
            <a:extLst>
              <a:ext uri="{FF2B5EF4-FFF2-40B4-BE49-F238E27FC236}">
                <a16:creationId xmlns:a16="http://schemas.microsoft.com/office/drawing/2014/main" id="{B00B6F80-A32B-4CD1-B487-AF5DF2ACA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0212" y="385081"/>
            <a:ext cx="1772560" cy="1329420"/>
          </a:xfrm>
          <a:prstGeom prst="rect">
            <a:avLst/>
          </a:prstGeom>
        </p:spPr>
      </p:pic>
      <p:pic>
        <p:nvPicPr>
          <p:cNvPr id="7" name="Picture 15" descr="File:Sonne Strahlungsintensitaet.svg">
            <a:extLst>
              <a:ext uri="{FF2B5EF4-FFF2-40B4-BE49-F238E27FC236}">
                <a16:creationId xmlns:a16="http://schemas.microsoft.com/office/drawing/2014/main" id="{1103BA03-63C3-47A7-A200-389C0AB99F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2" y="2906004"/>
            <a:ext cx="2857500" cy="159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fik 8">
            <a:extLst>
              <a:ext uri="{FF2B5EF4-FFF2-40B4-BE49-F238E27FC236}">
                <a16:creationId xmlns:a16="http://schemas.microsoft.com/office/drawing/2014/main" id="{85E80860-717F-437A-AED1-86D563CDCD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4345" y="4490357"/>
            <a:ext cx="2791969" cy="2233575"/>
          </a:xfrm>
          <a:prstGeom prst="rect">
            <a:avLst/>
          </a:prstGeom>
        </p:spPr>
      </p:pic>
      <p:sp>
        <p:nvSpPr>
          <p:cNvPr id="10" name="Textfeld 9">
            <a:extLst>
              <a:ext uri="{FF2B5EF4-FFF2-40B4-BE49-F238E27FC236}">
                <a16:creationId xmlns:a16="http://schemas.microsoft.com/office/drawing/2014/main" id="{31C23728-3D0F-4814-B726-27336D763E41}"/>
              </a:ext>
            </a:extLst>
          </p:cNvPr>
          <p:cNvSpPr txBox="1"/>
          <p:nvPr/>
        </p:nvSpPr>
        <p:spPr>
          <a:xfrm>
            <a:off x="436899" y="5034512"/>
            <a:ext cx="4628190" cy="1169551"/>
          </a:xfrm>
          <a:prstGeom prst="rect">
            <a:avLst/>
          </a:prstGeom>
          <a:noFill/>
        </p:spPr>
        <p:txBody>
          <a:bodyPr wrap="none" rtlCol="0">
            <a:spAutoFit/>
          </a:bodyPr>
          <a:lstStyle/>
          <a:p>
            <a:r>
              <a:rPr lang="de-DE" sz="1400" b="0"/>
              <a:t>Oben: Sonnenspektrum, modifiziert durch Vorgänge in der </a:t>
            </a:r>
          </a:p>
          <a:p>
            <a:r>
              <a:rPr lang="de-DE" sz="1400" b="0"/>
              <a:t>Sonnen- und Erdatmosphäre.</a:t>
            </a:r>
          </a:p>
          <a:p>
            <a:r>
              <a:rPr lang="de-DE" sz="1400" b="0"/>
              <a:t>Unten: Spektrum der kosmischen Hintergrundstrahlung. Das </a:t>
            </a:r>
          </a:p>
          <a:p>
            <a:r>
              <a:rPr lang="de-DE" sz="1400" b="0"/>
              <a:t>Maximum als Funktion der Frequenz (hier in Schwingungen  </a:t>
            </a:r>
          </a:p>
          <a:p>
            <a:r>
              <a:rPr lang="de-DE" sz="1400" b="0"/>
              <a:t>pro cm) ist nicht bei 1/</a:t>
            </a:r>
            <a:r>
              <a:rPr lang="de-DE" sz="1400" b="0" i="1">
                <a:latin typeface="Symbol" panose="05050102010706020507" pitchFamily="18" charset="2"/>
              </a:rPr>
              <a:t>l</a:t>
            </a:r>
            <a:r>
              <a:rPr lang="de-DE" sz="1400" b="0" baseline="-25000"/>
              <a:t>max</a:t>
            </a:r>
            <a:r>
              <a:rPr lang="de-DE" sz="1400" b="0"/>
              <a:t>, weil   </a:t>
            </a:r>
          </a:p>
        </p:txBody>
      </p:sp>
      <p:graphicFrame>
        <p:nvGraphicFramePr>
          <p:cNvPr id="11" name="Object 6">
            <a:extLst>
              <a:ext uri="{FF2B5EF4-FFF2-40B4-BE49-F238E27FC236}">
                <a16:creationId xmlns:a16="http://schemas.microsoft.com/office/drawing/2014/main" id="{03A37579-978D-4E96-840D-72A5FA2F0ED1}"/>
              </a:ext>
            </a:extLst>
          </p:cNvPr>
          <p:cNvGraphicFramePr>
            <a:graphicFrameLocks noChangeAspect="1"/>
          </p:cNvGraphicFramePr>
          <p:nvPr/>
        </p:nvGraphicFramePr>
        <p:xfrm>
          <a:off x="546100" y="6204063"/>
          <a:ext cx="3240088" cy="508000"/>
        </p:xfrm>
        <a:graphic>
          <a:graphicData uri="http://schemas.openxmlformats.org/presentationml/2006/ole">
            <mc:AlternateContent xmlns:mc="http://schemas.openxmlformats.org/markup-compatibility/2006">
              <mc:Choice xmlns:v="urn:schemas-microsoft-com:vml" Requires="v">
                <p:oleObj spid="_x0000_s28714" name="Equation" r:id="rId8" imgW="2501640" imgH="393480" progId="Equation.DSMT4">
                  <p:embed/>
                </p:oleObj>
              </mc:Choice>
              <mc:Fallback>
                <p:oleObj name="Equation" r:id="rId8" imgW="2501640" imgH="393480" progId="Equation.DSMT4">
                  <p:embed/>
                  <p:pic>
                    <p:nvPicPr>
                      <p:cNvPr id="11" name="Object 6">
                        <a:extLst>
                          <a:ext uri="{FF2B5EF4-FFF2-40B4-BE49-F238E27FC236}">
                            <a16:creationId xmlns:a16="http://schemas.microsoft.com/office/drawing/2014/main" id="{03A37579-978D-4E96-840D-72A5FA2F0ED1}"/>
                          </a:ext>
                        </a:extLst>
                      </p:cNvPr>
                      <p:cNvPicPr>
                        <a:picLocks noChangeAspect="1" noChangeArrowheads="1"/>
                      </p:cNvPicPr>
                      <p:nvPr/>
                    </p:nvPicPr>
                    <p:blipFill>
                      <a:blip r:embed="rId9"/>
                      <a:srcRect/>
                      <a:stretch>
                        <a:fillRect/>
                      </a:stretch>
                    </p:blipFill>
                    <p:spPr bwMode="auto">
                      <a:xfrm>
                        <a:off x="546100" y="6204063"/>
                        <a:ext cx="3240088" cy="508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 name="Textfeld 11">
            <a:extLst>
              <a:ext uri="{FF2B5EF4-FFF2-40B4-BE49-F238E27FC236}">
                <a16:creationId xmlns:a16="http://schemas.microsoft.com/office/drawing/2014/main" id="{D8993160-0B30-4077-8054-09F232D1B9D3}"/>
              </a:ext>
            </a:extLst>
          </p:cNvPr>
          <p:cNvSpPr txBox="1"/>
          <p:nvPr/>
        </p:nvSpPr>
        <p:spPr>
          <a:xfrm>
            <a:off x="6238590" y="1709054"/>
            <a:ext cx="1745991" cy="307777"/>
          </a:xfrm>
          <a:prstGeom prst="rect">
            <a:avLst/>
          </a:prstGeom>
          <a:noFill/>
        </p:spPr>
        <p:txBody>
          <a:bodyPr wrap="none" rtlCol="0">
            <a:spAutoFit/>
          </a:bodyPr>
          <a:lstStyle/>
          <a:p>
            <a:r>
              <a:rPr lang="de-DE" sz="1400" b="0"/>
              <a:t>Wärmebildaufnahme </a:t>
            </a:r>
          </a:p>
        </p:txBody>
      </p:sp>
      <p:pic>
        <p:nvPicPr>
          <p:cNvPr id="6" name="Audio 5">
            <a:hlinkClick r:id="" action="ppaction://media"/>
            <a:extLst>
              <a:ext uri="{FF2B5EF4-FFF2-40B4-BE49-F238E27FC236}">
                <a16:creationId xmlns:a16="http://schemas.microsoft.com/office/drawing/2014/main" id="{107B8A4B-02A0-445A-9770-9E64E39F0A1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8755063" y="6469063"/>
            <a:ext cx="244475" cy="244475"/>
          </a:xfrm>
          <a:prstGeom prst="rect">
            <a:avLst/>
          </a:prstGeom>
        </p:spPr>
      </p:pic>
    </p:spTree>
    <p:extLst>
      <p:ext uri="{BB962C8B-B14F-4D97-AF65-F5344CB8AC3E}">
        <p14:creationId xmlns:p14="http://schemas.microsoft.com/office/powerpoint/2010/main" val="594905588"/>
      </p:ext>
    </p:extLst>
  </p:cSld>
  <p:clrMapOvr>
    <a:masterClrMapping/>
  </p:clrMapOvr>
  <mc:AlternateContent xmlns:mc="http://schemas.openxmlformats.org/markup-compatibility/2006">
    <mc:Choice xmlns:p14="http://schemas.microsoft.com/office/powerpoint/2010/main" Requires="p14">
      <p:transition spd="slow" p14:dur="2000" advTm="175537"/>
    </mc:Choice>
    <mc:Fallback>
      <p:transition spd="slow" advTm="175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3447</Words>
  <Application>Microsoft Office PowerPoint</Application>
  <PresentationFormat>Bildschirmpräsentation (4:3)</PresentationFormat>
  <Paragraphs>769</Paragraphs>
  <Slides>51</Slides>
  <Notes>3</Notes>
  <HiddenSlides>0</HiddenSlides>
  <MMClips>51</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3</vt:i4>
      </vt:variant>
      <vt:variant>
        <vt:lpstr>Folientitel</vt:lpstr>
      </vt:variant>
      <vt:variant>
        <vt:i4>51</vt:i4>
      </vt:variant>
    </vt:vector>
  </HeadingPairs>
  <TitlesOfParts>
    <vt:vector size="59" baseType="lpstr">
      <vt:lpstr>Arial</vt:lpstr>
      <vt:lpstr>Calibri</vt:lpstr>
      <vt:lpstr>Symbol</vt:lpstr>
      <vt:lpstr>Times New Roman</vt:lpstr>
      <vt:lpstr>Larissa-Design</vt:lpstr>
      <vt:lpstr>Equation</vt:lpstr>
      <vt:lpstr>MathType 6.0 Equation</vt:lpstr>
      <vt:lpstr>Formel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Shaukat Khan</dc:creator>
  <cp:lastModifiedBy>Khan</cp:lastModifiedBy>
  <cp:revision>1880</cp:revision>
  <dcterms:created xsi:type="dcterms:W3CDTF">2008-11-05T16:17:36Z</dcterms:created>
  <dcterms:modified xsi:type="dcterms:W3CDTF">2020-12-03T19:35:04Z</dcterms:modified>
</cp:coreProperties>
</file>